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0"/>
  </p:notesMasterIdLst>
  <p:sldIdLst>
    <p:sldId id="256" r:id="rId2"/>
    <p:sldId id="257" r:id="rId3"/>
    <p:sldId id="352" r:id="rId4"/>
    <p:sldId id="258" r:id="rId5"/>
    <p:sldId id="264" r:id="rId6"/>
    <p:sldId id="265" r:id="rId7"/>
    <p:sldId id="266" r:id="rId8"/>
    <p:sldId id="336" r:id="rId9"/>
    <p:sldId id="337" r:id="rId10"/>
    <p:sldId id="334" r:id="rId11"/>
    <p:sldId id="351" r:id="rId12"/>
    <p:sldId id="355" r:id="rId13"/>
    <p:sldId id="340" r:id="rId14"/>
    <p:sldId id="335" r:id="rId15"/>
    <p:sldId id="356" r:id="rId16"/>
    <p:sldId id="357" r:id="rId17"/>
    <p:sldId id="358" r:id="rId18"/>
    <p:sldId id="294" r:id="rId19"/>
    <p:sldId id="301" r:id="rId20"/>
    <p:sldId id="298" r:id="rId21"/>
    <p:sldId id="300" r:id="rId22"/>
    <p:sldId id="295" r:id="rId23"/>
    <p:sldId id="302" r:id="rId24"/>
    <p:sldId id="303" r:id="rId25"/>
    <p:sldId id="299" r:id="rId26"/>
    <p:sldId id="305" r:id="rId27"/>
    <p:sldId id="306" r:id="rId28"/>
    <p:sldId id="308" r:id="rId29"/>
    <p:sldId id="309" r:id="rId30"/>
    <p:sldId id="310" r:id="rId31"/>
    <p:sldId id="341" r:id="rId32"/>
    <p:sldId id="318" r:id="rId33"/>
    <p:sldId id="327" r:id="rId34"/>
    <p:sldId id="311" r:id="rId35"/>
    <p:sldId id="312" r:id="rId36"/>
    <p:sldId id="314" r:id="rId37"/>
    <p:sldId id="315" r:id="rId38"/>
    <p:sldId id="316" r:id="rId39"/>
    <p:sldId id="317" r:id="rId40"/>
    <p:sldId id="342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8" r:id="rId49"/>
    <p:sldId id="329" r:id="rId50"/>
    <p:sldId id="360" r:id="rId51"/>
    <p:sldId id="330" r:id="rId52"/>
    <p:sldId id="331" r:id="rId53"/>
    <p:sldId id="332" r:id="rId54"/>
    <p:sldId id="333" r:id="rId55"/>
    <p:sldId id="361" r:id="rId56"/>
    <p:sldId id="362" r:id="rId57"/>
    <p:sldId id="363" r:id="rId58"/>
    <p:sldId id="364" r:id="rId59"/>
    <p:sldId id="365" r:id="rId60"/>
    <p:sldId id="366" r:id="rId61"/>
    <p:sldId id="367" r:id="rId62"/>
    <p:sldId id="368" r:id="rId63"/>
    <p:sldId id="369" r:id="rId64"/>
    <p:sldId id="370" r:id="rId65"/>
    <p:sldId id="371" r:id="rId66"/>
    <p:sldId id="373" r:id="rId67"/>
    <p:sldId id="372" r:id="rId68"/>
    <p:sldId id="374" r:id="rId69"/>
    <p:sldId id="375" r:id="rId70"/>
    <p:sldId id="377" r:id="rId71"/>
    <p:sldId id="378" r:id="rId72"/>
    <p:sldId id="376" r:id="rId73"/>
    <p:sldId id="379" r:id="rId74"/>
    <p:sldId id="380" r:id="rId75"/>
    <p:sldId id="381" r:id="rId76"/>
    <p:sldId id="382" r:id="rId77"/>
    <p:sldId id="383" r:id="rId78"/>
    <p:sldId id="384" r:id="rId79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32" autoAdjust="0"/>
  </p:normalViewPr>
  <p:slideViewPr>
    <p:cSldViewPr snapToGrid="0">
      <p:cViewPr varScale="1">
        <p:scale>
          <a:sx n="84" d="100"/>
          <a:sy n="84" d="100"/>
        </p:scale>
        <p:origin x="146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99135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3b5c725cd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3b5c725cd_1_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6380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4a29a53419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4a29a53419_0_11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160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4a29a53419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4a29a53419_0_3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6065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4a29a53419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4a29a53419_0_12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2630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4a29a53419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4a29a53419_0_14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3374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4a29a53419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4a29a53419_0_10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8180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4a29a53419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4a29a53419_0_6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4594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4a29a5341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4a29a53419_0_2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488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4a29a5341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4a29a53419_0_8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8216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4a29a53419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4a29a53419_0_12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4710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4a29a53419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4a29a53419_0_15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6460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a29a53419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a29a53419_0_5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1621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4a29a53419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4a29a53419_0_26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31282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4a29a53419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4a29a53419_0_3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84674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4a29a53419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4a29a53419_0_19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82832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4a29a53419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4a29a53419_0_20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71255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4a29a53419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4a29a53419_0_2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9672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4a29a53419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4a29a53419_0_25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49617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4a29a53419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4a29a53419_0_24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59683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4a29a53419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4a29a53419_0_22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0616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4a29a53419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4a29a53419_0_28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30326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4a29a53419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4a29a53419_0_27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3514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3b5c725cd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3b5c725cd_1_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71453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4a29a53419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4a29a53419_0_29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03995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4a29a53419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4a29a53419_0_27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94129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4a29a53419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4a29a53419_0_29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2152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4a29a53419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4a29a53419_0_30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67974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4a29a53419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4a29a53419_0_30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95079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4a29a53419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4a29a53419_1_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92608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4a29a53419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4a29a53419_0_3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66154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4a29a53419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4a29a53419_0_32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35802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4a29a53419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4a29a53419_1_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02918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4a29a53419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4a29a53419_1_2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6780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3b5c725cd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3b5c725cd_0_3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8610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4a29a53419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4a29a53419_1_3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28109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170773A-DE6A-174E-8C2A-427D69B8C1EC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209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170773A-DE6A-174E-8C2A-427D69B8C1EC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877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170773A-DE6A-174E-8C2A-427D69B8C1EC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3646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170773A-DE6A-174E-8C2A-427D69B8C1EC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8964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7638" y="609600"/>
            <a:ext cx="6361112" cy="4772025"/>
          </a:xfrm>
        </p:spPr>
      </p:sp>
    </p:spTree>
    <p:extLst>
      <p:ext uri="{BB962C8B-B14F-4D97-AF65-F5344CB8AC3E}">
        <p14:creationId xmlns:p14="http://schemas.microsoft.com/office/powerpoint/2010/main" val="11716955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170773A-DE6A-174E-8C2A-427D69B8C1EC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43002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170773A-DE6A-174E-8C2A-427D69B8C1EC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357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3b5c725c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3b5c725cd_0_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8441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3b5c725c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3b5c725cd_0_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4700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4a29a53419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4a29a53419_0_9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7096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4a29a53419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4a29a53419_0_10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6735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4a29a5341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4a29a53419_0_1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292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C53B-FEB3-844B-8A0C-92739087DAD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410F-4B87-2146-85F9-8A5EB5B62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5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drbanksatplay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O11_Ma20Rk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4PhYEz_UY0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457200" y="2290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AGENDA                     					</a:t>
            </a:r>
            <a:r>
              <a:rPr lang="en-US" sz="1400" b="1" dirty="0">
                <a:solidFill>
                  <a:srgbClr val="FF0000"/>
                </a:solidFill>
              </a:rPr>
              <a:t>H</a:t>
            </a:r>
            <a:endParaRPr sz="1400" b="1" dirty="0">
              <a:solidFill>
                <a:srgbClr val="FF0000"/>
              </a:solidFill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457200" y="382460"/>
            <a:ext cx="8229600" cy="59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indent="0">
              <a:buNone/>
            </a:pPr>
            <a:endParaRPr lang="en-US" sz="1800" b="1" dirty="0" smtClean="0"/>
          </a:p>
          <a:p>
            <a:pPr marL="25400" indent="0">
              <a:buNone/>
            </a:pPr>
            <a:r>
              <a:rPr lang="en-US" sz="1800" b="1" dirty="0" smtClean="0"/>
              <a:t>BEDFORD </a:t>
            </a:r>
            <a:r>
              <a:rPr lang="en-US" sz="1800" b="1" dirty="0"/>
              <a:t>STUYVESANT RESTORATION CORP</a:t>
            </a:r>
            <a:endParaRPr lang="en-US" sz="1800" dirty="0"/>
          </a:p>
          <a:p>
            <a:pPr marL="25400" indent="0">
              <a:buNone/>
            </a:pPr>
            <a:r>
              <a:rPr lang="en-US" sz="1800" b="1" dirty="0"/>
              <a:t>TEAM BUILDING TRAINING </a:t>
            </a:r>
            <a:r>
              <a:rPr lang="en-US" sz="1800" b="1"/>
              <a:t>SESSION </a:t>
            </a:r>
            <a:r>
              <a:rPr lang="en-US" sz="1800" b="1" dirty="0"/>
              <a:t>5</a:t>
            </a:r>
            <a:r>
              <a:rPr lang="en-US" sz="1800" smtClean="0"/>
              <a:t>         </a:t>
            </a:r>
            <a:r>
              <a:rPr lang="en-US" sz="1800" b="1" dirty="0" smtClean="0"/>
              <a:t>January 18 2019</a:t>
            </a:r>
            <a:endParaRPr lang="en-US" sz="1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450883"/>
              </p:ext>
            </p:extLst>
          </p:nvPr>
        </p:nvGraphicFramePr>
        <p:xfrm>
          <a:off x="557956" y="1618488"/>
          <a:ext cx="5303176" cy="53910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21221"/>
                <a:gridCol w="4681955"/>
              </a:tblGrid>
              <a:tr h="6035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66" marR="63166" marT="15929" marB="1592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Learning Activity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66" marR="63166" marT="15929" marB="15929"/>
                </a:tc>
              </a:tr>
              <a:tr h="4800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66" marR="63166" marT="15929" marB="15929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900" dirty="0" smtClean="0">
                          <a:effectLst/>
                        </a:rPr>
                        <a:t>Gather </a:t>
                      </a:r>
                    </a:p>
                    <a:p>
                      <a:pPr marL="4572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900" dirty="0" smtClean="0">
                          <a:effectLst/>
                        </a:rPr>
                        <a:t>Center</a:t>
                      </a:r>
                      <a:endParaRPr lang="en-US" sz="1000" dirty="0" smtClean="0">
                        <a:effectLst/>
                      </a:endParaRP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Check In</a:t>
                      </a:r>
                      <a:endParaRPr lang="en-US" sz="1000" dirty="0">
                        <a:effectLst/>
                      </a:endParaRP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6" marR="63166" marT="15929" marB="15929"/>
                </a:tc>
              </a:tr>
              <a:tr h="5064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66" marR="63166" marT="15929" marB="15929"/>
                </a:tc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Feedback</a:t>
                      </a:r>
                      <a:endParaRPr lang="en-US" sz="2000" dirty="0">
                        <a:effectLst/>
                      </a:endParaRP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6" marR="63166" marT="15929" marB="15929"/>
                </a:tc>
              </a:tr>
              <a:tr h="5064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66" marR="63166" marT="15929" marB="15929"/>
                </a:tc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Session </a:t>
                      </a:r>
                      <a:r>
                        <a:rPr lang="en-US" sz="1900" dirty="0" smtClean="0">
                          <a:effectLst/>
                        </a:rPr>
                        <a:t>5:</a:t>
                      </a:r>
                      <a:r>
                        <a:rPr lang="en-US" sz="1900" baseline="0" dirty="0" smtClean="0">
                          <a:effectLst/>
                        </a:rPr>
                        <a:t> </a:t>
                      </a:r>
                      <a:r>
                        <a:rPr lang="en-US" sz="1900" dirty="0" smtClean="0">
                          <a:effectLst/>
                        </a:rPr>
                        <a:t>Goals </a:t>
                      </a:r>
                      <a:r>
                        <a:rPr lang="en-US" sz="1900" dirty="0">
                          <a:effectLst/>
                        </a:rPr>
                        <a:t>and Objectives </a:t>
                      </a:r>
                      <a:endParaRPr lang="en-US" sz="1000" dirty="0">
                        <a:effectLst/>
                      </a:endParaRP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6" marR="63166" marT="15929" marB="15929"/>
                </a:tc>
              </a:tr>
              <a:tr h="7964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66" marR="63166" marT="15929" marB="15929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900" dirty="0" smtClean="0">
                          <a:effectLst/>
                        </a:rPr>
                        <a:t>Presentations</a:t>
                      </a:r>
                      <a:endParaRPr lang="en-US" sz="1000" dirty="0" smtClean="0">
                        <a:effectLst/>
                      </a:endParaRP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Work </a:t>
                      </a:r>
                      <a:r>
                        <a:rPr lang="en-US" sz="1900" dirty="0">
                          <a:effectLst/>
                        </a:rPr>
                        <a:t>Agreement 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6" marR="63166" marT="15929" marB="15929"/>
                </a:tc>
              </a:tr>
              <a:tr h="5064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66" marR="63166" marT="15929" marB="15929"/>
                </a:tc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Authentic Leadership </a:t>
                      </a:r>
                      <a:r>
                        <a:rPr lang="en-US" sz="1900" dirty="0" smtClean="0">
                          <a:effectLst/>
                        </a:rPr>
                        <a:t>Review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6" marR="63166" marT="15929" marB="15929"/>
                </a:tc>
              </a:tr>
              <a:tr h="5064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66" marR="63166" marT="15929" marB="15929"/>
                </a:tc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Communication  and Polarity Thinking</a:t>
                      </a:r>
                      <a:endParaRPr lang="en-US" sz="1000" dirty="0">
                        <a:effectLst/>
                      </a:endParaRP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6" marR="63166" marT="15929" marB="15929"/>
                </a:tc>
              </a:tr>
              <a:tr h="6118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66" marR="63166" marT="15929" marB="15929"/>
                </a:tc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Summary </a:t>
                      </a:r>
                      <a:endParaRPr lang="en-US" sz="1000" dirty="0">
                        <a:effectLst/>
                      </a:endParaRP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6" marR="63166" marT="15929" marB="15929"/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20875" y="1413302"/>
            <a:ext cx="11079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1" descr="oval @pla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638" y="789736"/>
            <a:ext cx="895350" cy="69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20875" y="2057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2" name="Picture 2" descr="Description: https://scontent-lga3-1.xx.fbcdn.net/v/t1.0-1/p320x320/31823853_10155824678994032_8261915033227755520_n.jpg?_nc_cat=105&amp;_nc_ht=scontent-lga3-1.xx&amp;oh=66b44d00f12000df261e835e9ef13aeb&amp;oe=5C931D8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747712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Norms  </a:t>
            </a:r>
            <a:r>
              <a:rPr lang="en-US" sz="1000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11480" y="576072"/>
            <a:ext cx="8229600" cy="4873435"/>
          </a:xfrm>
        </p:spPr>
        <p:txBody>
          <a:bodyPr/>
          <a:lstStyle/>
          <a:p>
            <a:pPr algn="ctr"/>
            <a:r>
              <a:rPr lang="en-US" dirty="0" smtClean="0"/>
              <a:t>Self Control</a:t>
            </a:r>
          </a:p>
          <a:p>
            <a:pPr algn="ctr"/>
            <a:r>
              <a:rPr lang="en-US" dirty="0" smtClean="0"/>
              <a:t>Seeking Clarity</a:t>
            </a:r>
          </a:p>
          <a:p>
            <a:pPr algn="ctr"/>
            <a:r>
              <a:rPr lang="en-US" dirty="0" smtClean="0"/>
              <a:t>Loosen Up</a:t>
            </a:r>
          </a:p>
          <a:p>
            <a:pPr algn="ctr"/>
            <a:r>
              <a:rPr lang="en-US" dirty="0" smtClean="0"/>
              <a:t>Leave titles at the Door</a:t>
            </a:r>
          </a:p>
          <a:p>
            <a:pPr algn="ctr"/>
            <a:r>
              <a:rPr lang="en-US" dirty="0" smtClean="0"/>
              <a:t>Empathy with each other</a:t>
            </a:r>
          </a:p>
          <a:p>
            <a:pPr algn="ctr"/>
            <a:r>
              <a:rPr lang="en-US" dirty="0" smtClean="0"/>
              <a:t>Use “I” </a:t>
            </a:r>
            <a:r>
              <a:rPr lang="en-US" dirty="0" smtClean="0"/>
              <a:t>statements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Recommended</a:t>
            </a:r>
            <a:r>
              <a:rPr lang="en-US" dirty="0" smtClean="0"/>
              <a:t>: “Gossip Free Zone Policy”- Share freely and no retaliation or story changing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Recommended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What happens in this room stays here- not shared with people not in retreats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642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HOMEWORK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>
                <a:solidFill>
                  <a:srgbClr val="000000"/>
                </a:solidFill>
                <a:latin typeface="Segoe UI"/>
                <a:ea typeface="Times New Roman"/>
              </a:rPr>
              <a:t>Assignment due January </a:t>
            </a:r>
            <a:r>
              <a:rPr lang="en-US" sz="1400" dirty="0" smtClean="0">
                <a:solidFill>
                  <a:srgbClr val="000000"/>
                </a:solidFill>
                <a:latin typeface="Segoe UI"/>
                <a:ea typeface="Times New Roman"/>
              </a:rPr>
              <a:t>18</a:t>
            </a:r>
            <a:r>
              <a:rPr lang="en-US" sz="1400" baseline="30000" dirty="0" smtClean="0">
                <a:solidFill>
                  <a:srgbClr val="000000"/>
                </a:solidFill>
                <a:latin typeface="Segoe UI"/>
                <a:ea typeface="Times New Roman"/>
              </a:rPr>
              <a:t>th</a:t>
            </a:r>
            <a:r>
              <a:rPr lang="en-US" sz="1400" dirty="0" smtClean="0">
                <a:solidFill>
                  <a:srgbClr val="000000"/>
                </a:solidFill>
                <a:latin typeface="Segoe UI"/>
                <a:ea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Segoe UI"/>
                <a:ea typeface="Times New Roman"/>
              </a:rPr>
              <a:t>, 2019</a:t>
            </a:r>
            <a:r>
              <a:rPr lang="en-US" dirty="0">
                <a:latin typeface="Times New Roman"/>
                <a:ea typeface="Times New Roman"/>
              </a:rPr>
              <a:t/>
            </a:r>
            <a:br>
              <a:rPr lang="en-US" dirty="0">
                <a:latin typeface="Times New Roman"/>
                <a:ea typeface="Times New Roman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Segoe UI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Segoe UI"/>
              </a:rPr>
              <a:t>. Meet with </a:t>
            </a:r>
            <a:r>
              <a:rPr lang="en-US" sz="2000" dirty="0" smtClean="0">
                <a:solidFill>
                  <a:srgbClr val="000000"/>
                </a:solidFill>
                <a:latin typeface="Segoe UI"/>
              </a:rPr>
              <a:t>another Unit </a:t>
            </a:r>
            <a:r>
              <a:rPr lang="en-US" sz="2000" dirty="0">
                <a:solidFill>
                  <a:srgbClr val="000000"/>
                </a:solidFill>
                <a:latin typeface="Segoe UI"/>
              </a:rPr>
              <a:t>Team </a:t>
            </a:r>
            <a:r>
              <a:rPr lang="en-US" sz="2000" dirty="0" smtClean="0">
                <a:solidFill>
                  <a:srgbClr val="000000"/>
                </a:solidFill>
                <a:latin typeface="Segoe UI"/>
              </a:rPr>
              <a:t>and share your</a:t>
            </a:r>
            <a:r>
              <a:rPr lang="en-US" sz="2000" dirty="0">
                <a:solidFill>
                  <a:srgbClr val="000000"/>
                </a:solidFill>
                <a:latin typeface="Segoe UI"/>
              </a:rPr>
              <a:t> “Work Agreements for your Team” and Work Agreements for your site” </a:t>
            </a:r>
            <a:r>
              <a:rPr lang="en-US" sz="2000" dirty="0" smtClean="0">
                <a:solidFill>
                  <a:srgbClr val="000000"/>
                </a:solidFill>
                <a:latin typeface="Segoe UI"/>
              </a:rPr>
              <a:t>DONE-REFINE BY JAN 25</a:t>
            </a:r>
            <a:endParaRPr lang="en-US" sz="2000" dirty="0">
              <a:latin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Segoe UI"/>
              </a:rPr>
              <a:t>2. Review your</a:t>
            </a:r>
            <a:r>
              <a:rPr lang="en-US" sz="2000" dirty="0">
                <a:latin typeface="Times New Roman"/>
              </a:rPr>
              <a:t> completed Leadership Development Plan (LDP) form that was given to you from leadership (if you did not receive one, please download and complete one from </a:t>
            </a:r>
            <a:r>
              <a:rPr lang="en-US" sz="2000" u="sng" dirty="0">
                <a:solidFill>
                  <a:srgbClr val="0000EE"/>
                </a:solidFill>
                <a:latin typeface="Times New Roman"/>
                <a:hlinkClick r:id="rId2"/>
              </a:rPr>
              <a:t>drbanksatplay.com</a:t>
            </a:r>
            <a:r>
              <a:rPr lang="en-US" sz="2000" dirty="0">
                <a:latin typeface="Times New Roman"/>
              </a:rPr>
              <a:t> website</a:t>
            </a:r>
            <a:r>
              <a:rPr lang="en-US" sz="2000" dirty="0" smtClean="0">
                <a:latin typeface="Times New Roman"/>
              </a:rPr>
              <a:t>) SEND TO SONIA AND BRING JAN 25TH</a:t>
            </a:r>
            <a:endParaRPr lang="en-US" sz="2000" dirty="0">
              <a:latin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Segoe UI"/>
              </a:rPr>
              <a:t> </a:t>
            </a:r>
            <a:endParaRPr lang="en-US" sz="2000" dirty="0">
              <a:latin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Segoe UI"/>
              </a:rPr>
              <a:t>3. Bring </a:t>
            </a:r>
            <a:r>
              <a:rPr lang="en-US" sz="2000" dirty="0">
                <a:solidFill>
                  <a:srgbClr val="000000"/>
                </a:solidFill>
                <a:latin typeface="Segoe UI"/>
              </a:rPr>
              <a:t>your completed LDP and both </a:t>
            </a:r>
            <a:r>
              <a:rPr lang="en-US" sz="2000" dirty="0" smtClean="0">
                <a:solidFill>
                  <a:srgbClr val="000000"/>
                </a:solidFill>
                <a:latin typeface="Segoe UI"/>
              </a:rPr>
              <a:t>the Team </a:t>
            </a:r>
            <a:r>
              <a:rPr lang="en-US" sz="2000" dirty="0">
                <a:solidFill>
                  <a:srgbClr val="000000"/>
                </a:solidFill>
                <a:latin typeface="Segoe UI"/>
              </a:rPr>
              <a:t>W</a:t>
            </a:r>
            <a:r>
              <a:rPr lang="en-US" sz="2000" dirty="0" smtClean="0">
                <a:solidFill>
                  <a:srgbClr val="000000"/>
                </a:solidFill>
                <a:latin typeface="Segoe UI"/>
              </a:rPr>
              <a:t>ork Agreement and Site Work Agreement </a:t>
            </a:r>
            <a:r>
              <a:rPr lang="en-US" sz="2000" dirty="0">
                <a:solidFill>
                  <a:srgbClr val="000000"/>
                </a:solidFill>
                <a:latin typeface="Segoe UI"/>
              </a:rPr>
              <a:t>to the January </a:t>
            </a:r>
            <a:r>
              <a:rPr lang="en-US" sz="2000" dirty="0" smtClean="0">
                <a:solidFill>
                  <a:srgbClr val="000000"/>
                </a:solidFill>
                <a:latin typeface="Segoe UI"/>
              </a:rPr>
              <a:t>25</a:t>
            </a:r>
            <a:r>
              <a:rPr lang="en-US" sz="2000" dirty="0" smtClean="0">
                <a:solidFill>
                  <a:srgbClr val="000000"/>
                </a:solidFill>
                <a:latin typeface="Segoe UI"/>
              </a:rPr>
              <a:t>th</a:t>
            </a:r>
            <a:r>
              <a:rPr lang="en-US" sz="2000" dirty="0">
                <a:solidFill>
                  <a:srgbClr val="000000"/>
                </a:solidFill>
                <a:latin typeface="Segoe UI"/>
              </a:rPr>
              <a:t> meeting with any </a:t>
            </a:r>
            <a:r>
              <a:rPr lang="en-US" sz="2000" dirty="0" smtClean="0">
                <a:solidFill>
                  <a:srgbClr val="000000"/>
                </a:solidFill>
                <a:latin typeface="Segoe UI"/>
              </a:rPr>
              <a:t>revised or additional suggestions </a:t>
            </a:r>
            <a:r>
              <a:rPr lang="en-US" sz="2000" dirty="0">
                <a:solidFill>
                  <a:srgbClr val="000000"/>
                </a:solidFill>
                <a:latin typeface="Segoe UI"/>
              </a:rPr>
              <a:t>for Retention Plan per unit  </a:t>
            </a:r>
            <a:r>
              <a:rPr lang="en-US" sz="2000" dirty="0" smtClean="0">
                <a:solidFill>
                  <a:srgbClr val="000000"/>
                </a:solidFill>
                <a:latin typeface="Segoe UI"/>
              </a:rPr>
              <a:t>follow up as needed</a:t>
            </a:r>
            <a:endParaRPr lang="en-US" sz="2000" dirty="0">
              <a:latin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Segoe UI"/>
              </a:rPr>
              <a:t> </a:t>
            </a:r>
            <a:endParaRPr lang="en-US" sz="1600" dirty="0">
              <a:latin typeface="Times New Roman"/>
            </a:endParaRPr>
          </a:p>
          <a:p>
            <a:pPr marL="0">
              <a:spcBef>
                <a:spcPts val="0"/>
              </a:spcBef>
            </a:pPr>
            <a:endParaRPr lang="en-US" sz="1600" dirty="0">
              <a:latin typeface="Times New Roman"/>
            </a:endParaRPr>
          </a:p>
          <a:p>
            <a:pPr marL="539750" indent="-514350">
              <a:buAutoNum type="arabicPeriod"/>
            </a:pPr>
            <a:endParaRPr lang="en-US" sz="1600" dirty="0" smtClean="0"/>
          </a:p>
          <a:p>
            <a:pPr marL="539750" indent="-514350">
              <a:buAutoNum type="arabicPeriod"/>
            </a:pPr>
            <a:endParaRPr lang="en-US" sz="1600" dirty="0"/>
          </a:p>
          <a:p>
            <a:pPr marL="2540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51382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Start Inside Yourself First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How do we become the community we need to be inside out?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908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uthentic leadership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en-US" dirty="0"/>
              <a:t>The roots of authentic leadership come from ancient Greek philosophy that focuses on the </a:t>
            </a:r>
            <a:r>
              <a:rPr lang="en-US" dirty="0">
                <a:solidFill>
                  <a:srgbClr val="FF0000"/>
                </a:solidFill>
              </a:rPr>
              <a:t>development of</a:t>
            </a:r>
            <a:r>
              <a:rPr lang="en-US" dirty="0"/>
              <a:t> core, or cardinal, </a:t>
            </a:r>
            <a:r>
              <a:rPr lang="en-US" dirty="0">
                <a:solidFill>
                  <a:srgbClr val="FF0000"/>
                </a:solidFill>
              </a:rPr>
              <a:t>virtues</a:t>
            </a:r>
            <a:r>
              <a:rPr lang="en-US" dirty="0"/>
              <a:t>. These virtues are </a:t>
            </a:r>
            <a:r>
              <a:rPr lang="en-US" u="sng" dirty="0">
                <a:solidFill>
                  <a:srgbClr val="FF0000"/>
                </a:solidFill>
              </a:rPr>
              <a:t>Prudence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>
                <a:solidFill>
                  <a:schemeClr val="tx1"/>
                </a:solidFill>
              </a:rPr>
              <a:t>fair-mindedness, wisdom, seeing all possible courses of action</a:t>
            </a:r>
            <a:r>
              <a:rPr lang="en-US" dirty="0">
                <a:solidFill>
                  <a:srgbClr val="FF0000"/>
                </a:solidFill>
              </a:rPr>
              <a:t>), </a:t>
            </a:r>
            <a:r>
              <a:rPr lang="en-US" u="sng" dirty="0">
                <a:solidFill>
                  <a:srgbClr val="FF0000"/>
                </a:solidFill>
              </a:rPr>
              <a:t>Temperance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>
                <a:solidFill>
                  <a:schemeClr val="tx1"/>
                </a:solidFill>
              </a:rPr>
              <a:t>being emotionally balanced and in control</a:t>
            </a:r>
            <a:r>
              <a:rPr lang="en-US" dirty="0">
                <a:solidFill>
                  <a:srgbClr val="FF0000"/>
                </a:solidFill>
              </a:rPr>
              <a:t>), </a:t>
            </a:r>
            <a:r>
              <a:rPr lang="en-US" u="sng" dirty="0">
                <a:solidFill>
                  <a:srgbClr val="FF0000"/>
                </a:solidFill>
              </a:rPr>
              <a:t>Justice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>
                <a:solidFill>
                  <a:schemeClr val="tx1"/>
                </a:solidFill>
              </a:rPr>
              <a:t>being fair in dealings with others</a:t>
            </a:r>
            <a:r>
              <a:rPr lang="en-US" dirty="0">
                <a:solidFill>
                  <a:srgbClr val="FF0000"/>
                </a:solidFill>
              </a:rPr>
              <a:t>), and </a:t>
            </a:r>
            <a:r>
              <a:rPr lang="en-US" u="sng" dirty="0">
                <a:solidFill>
                  <a:srgbClr val="FF0000"/>
                </a:solidFill>
              </a:rPr>
              <a:t>Fortitude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>
                <a:solidFill>
                  <a:schemeClr val="tx1"/>
                </a:solidFill>
              </a:rPr>
              <a:t>courage to do the right thing). </a:t>
            </a:r>
          </a:p>
        </p:txBody>
      </p:sp>
    </p:spTree>
    <p:extLst>
      <p:ext uri="{BB962C8B-B14F-4D97-AF65-F5344CB8AC3E}">
        <p14:creationId xmlns:p14="http://schemas.microsoft.com/office/powerpoint/2010/main" val="143694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-173418"/>
            <a:ext cx="8229600" cy="11430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uthentic </a:t>
            </a:r>
            <a:r>
              <a:rPr lang="en-US" dirty="0"/>
              <a:t>l</a:t>
            </a:r>
            <a:r>
              <a:rPr lang="en-US" dirty="0" smtClean="0"/>
              <a:t>eadership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6616" y="969582"/>
            <a:ext cx="8330184" cy="5540947"/>
          </a:xfrm>
        </p:spPr>
        <p:txBody>
          <a:bodyPr/>
          <a:lstStyle/>
          <a:p>
            <a:pPr marL="25400" indent="0">
              <a:buNone/>
            </a:pPr>
            <a:r>
              <a:rPr lang="en-US" sz="4400" b="1" dirty="0" smtClean="0"/>
              <a:t>Q1. Self-Awareness </a:t>
            </a:r>
            <a:r>
              <a:rPr lang="en-US" sz="4400" b="1" dirty="0"/>
              <a:t>(“Know Thyself”). A prerequisite for being </a:t>
            </a:r>
            <a:r>
              <a:rPr lang="en-US" sz="4400" dirty="0"/>
              <a:t>an authentic leader is </a:t>
            </a:r>
            <a:r>
              <a:rPr lang="en-US" sz="4400" dirty="0">
                <a:solidFill>
                  <a:srgbClr val="FF0000"/>
                </a:solidFill>
              </a:rPr>
              <a:t>knowing your own strengths, limitations, and values. </a:t>
            </a:r>
            <a:r>
              <a:rPr lang="en-US" sz="3600" dirty="0" smtClean="0">
                <a:solidFill>
                  <a:schemeClr val="tx1"/>
                </a:solidFill>
              </a:rPr>
              <a:t>Use 3 index cards and write one strength – one limitation – one value. Share with team about how you could use it better or differently to increase retention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  <a:p>
            <a:pPr marL="25400" indent="0">
              <a:buNone/>
            </a:pPr>
            <a:endParaRPr lang="en-US" sz="2000" dirty="0" smtClean="0"/>
          </a:p>
          <a:p>
            <a:pPr marL="2540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3100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uthentic leadership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3312"/>
            <a:ext cx="8229600" cy="4772851"/>
          </a:xfrm>
        </p:spPr>
        <p:txBody>
          <a:bodyPr/>
          <a:lstStyle/>
          <a:p>
            <a:pPr marL="25400" indent="0">
              <a:buNone/>
            </a:pPr>
            <a:r>
              <a:rPr lang="en-US" sz="4400" dirty="0"/>
              <a:t>Q2. </a:t>
            </a:r>
            <a:r>
              <a:rPr lang="en-US" sz="4400" b="1" dirty="0"/>
              <a:t>Relational Transparency </a:t>
            </a:r>
            <a:r>
              <a:rPr lang="en-US" sz="4400" dirty="0"/>
              <a:t>(“Be Genuine”). This involves being honest and straightforward in dealing with others. </a:t>
            </a:r>
            <a:r>
              <a:rPr lang="en-US" sz="4400" dirty="0">
                <a:solidFill>
                  <a:srgbClr val="FF0000"/>
                </a:solidFill>
              </a:rPr>
              <a:t>When do you put a mask on or push out a false self? What is it costing you? What does it cost the company?</a:t>
            </a:r>
          </a:p>
          <a:p>
            <a:pPr marL="2540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77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uthentic leadership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en-US" dirty="0"/>
              <a:t>3. </a:t>
            </a:r>
            <a:r>
              <a:rPr lang="en-US" b="1" dirty="0"/>
              <a:t>Balanced Processing </a:t>
            </a:r>
            <a:r>
              <a:rPr lang="en-US" dirty="0"/>
              <a:t>(“Be Fair-Minded”). An effective authentic leader   </a:t>
            </a:r>
            <a:r>
              <a:rPr lang="en-US" dirty="0">
                <a:solidFill>
                  <a:srgbClr val="FF0000"/>
                </a:solidFill>
              </a:rPr>
              <a:t>solicits opposing viewpoints and considers all options before choosing a course of action</a:t>
            </a:r>
            <a:r>
              <a:rPr lang="en-US" dirty="0"/>
              <a:t>. There is no</a:t>
            </a:r>
            <a:r>
              <a:rPr lang="en-US" dirty="0">
                <a:solidFill>
                  <a:schemeClr val="tx1"/>
                </a:solidFill>
              </a:rPr>
              <a:t> impulsive </a:t>
            </a:r>
            <a:r>
              <a:rPr lang="en-US" dirty="0"/>
              <a:t>action or “hidden agendas”–plans are well thought out and openly discussed. </a:t>
            </a:r>
            <a:r>
              <a:rPr lang="en-US" dirty="0">
                <a:solidFill>
                  <a:srgbClr val="FF0000"/>
                </a:solidFill>
              </a:rPr>
              <a:t>What stops you from asking for and listening to and integrating opposing views?</a:t>
            </a:r>
          </a:p>
          <a:p>
            <a:pPr marL="2540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570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uthentic leadership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b="1" dirty="0"/>
              <a:t>Internalized Moral Perspective </a:t>
            </a:r>
            <a:r>
              <a:rPr lang="en-US" dirty="0"/>
              <a:t>(“Do the Right Thing”). An authentic leader has an ethical core. She or he knows the right thing to do and is driven by a concern for ethics and fairness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C00000"/>
                </a:solidFill>
              </a:rPr>
              <a:t>How do we balance this part of </a:t>
            </a:r>
            <a:r>
              <a:rPr lang="en-US" dirty="0" err="1" smtClean="0">
                <a:solidFill>
                  <a:srgbClr val="C00000"/>
                </a:solidFill>
              </a:rPr>
              <a:t>ourself</a:t>
            </a:r>
            <a:r>
              <a:rPr lang="en-US" dirty="0" smtClean="0">
                <a:solidFill>
                  <a:srgbClr val="C00000"/>
                </a:solidFill>
              </a:rPr>
              <a:t> with what the work demands of us?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72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</a:t>
            </a:r>
            <a:r>
              <a:rPr lang="en-US" dirty="0" smtClean="0"/>
              <a:t>uthentic </a:t>
            </a:r>
            <a:r>
              <a:rPr lang="en-US" dirty="0"/>
              <a:t>leadership </a:t>
            </a:r>
            <a:endParaRPr dirty="0"/>
          </a:p>
        </p:txBody>
      </p:sp>
      <p:sp>
        <p:nvSpPr>
          <p:cNvPr id="411" name="Google Shape;411;p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The </a:t>
            </a:r>
            <a:r>
              <a:rPr lang="en-US" dirty="0">
                <a:solidFill>
                  <a:srgbClr val="00B050"/>
                </a:solidFill>
              </a:rPr>
              <a:t>Creative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Reactive</a:t>
            </a:r>
            <a:r>
              <a:rPr lang="en-US" dirty="0"/>
              <a:t> Orientations </a:t>
            </a:r>
            <a:r>
              <a:rPr lang="en-US" dirty="0" smtClean="0"/>
              <a:t>to Tension in Teams and Decision Making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-US" dirty="0" smtClean="0"/>
              <a:t>---------------------------------------------------------------</a:t>
            </a:r>
            <a:endParaRPr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What impacts team building? </a:t>
            </a:r>
            <a:endParaRPr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moving </a:t>
            </a:r>
            <a:r>
              <a:rPr lang="en-US" dirty="0"/>
              <a:t>toward (</a:t>
            </a:r>
            <a:r>
              <a:rPr lang="en-US" dirty="0">
                <a:solidFill>
                  <a:srgbClr val="FF0000"/>
                </a:solidFill>
              </a:rPr>
              <a:t>complying</a:t>
            </a:r>
            <a:r>
              <a:rPr lang="en-US" dirty="0"/>
              <a:t>)</a:t>
            </a:r>
            <a:endParaRPr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moving </a:t>
            </a:r>
            <a:r>
              <a:rPr lang="en-US" dirty="0"/>
              <a:t>against (</a:t>
            </a:r>
            <a:r>
              <a:rPr lang="en-US" dirty="0" smtClean="0">
                <a:solidFill>
                  <a:srgbClr val="FF0000"/>
                </a:solidFill>
              </a:rPr>
              <a:t>controlling</a:t>
            </a:r>
            <a:r>
              <a:rPr lang="en-US" dirty="0" smtClean="0"/>
              <a:t>)</a:t>
            </a:r>
            <a:endParaRPr lang="en-US"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moving </a:t>
            </a:r>
            <a:r>
              <a:rPr lang="en-US" dirty="0"/>
              <a:t>away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protecting</a:t>
            </a:r>
            <a:r>
              <a:rPr lang="en-US" dirty="0" smtClean="0"/>
              <a:t>)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balance creative &amp; reactive work approaches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4" name="Google Shape;45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525" y="0"/>
            <a:ext cx="8652348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>check </a:t>
            </a:r>
            <a:r>
              <a:rPr lang="en-US" sz="6000" dirty="0"/>
              <a:t>- in</a:t>
            </a:r>
            <a:endParaRPr sz="6000" dirty="0"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sz="6000"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lang="en-US" sz="6000" dirty="0" smtClean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6000" dirty="0" smtClean="0"/>
              <a:t>breathe</a:t>
            </a:r>
            <a:endParaRPr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5"/>
          <p:cNvSpPr txBox="1">
            <a:spLocks noGrp="1"/>
          </p:cNvSpPr>
          <p:nvPr>
            <p:ph type="title"/>
          </p:nvPr>
        </p:nvSpPr>
        <p:spPr>
          <a:xfrm>
            <a:off x="35075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>
                <a:solidFill>
                  <a:srgbClr val="FF0000"/>
                </a:solidFill>
              </a:rPr>
              <a:t>Reactive</a:t>
            </a:r>
            <a:r>
              <a:rPr lang="en-US" dirty="0" smtClean="0"/>
              <a:t> </a:t>
            </a:r>
            <a:endParaRPr dirty="0"/>
          </a:p>
        </p:txBody>
      </p:sp>
      <p:sp>
        <p:nvSpPr>
          <p:cNvPr id="435" name="Google Shape;435;p55"/>
          <p:cNvSpPr txBox="1">
            <a:spLocks noGrp="1"/>
          </p:cNvSpPr>
          <p:nvPr>
            <p:ph type="body" idx="1"/>
          </p:nvPr>
        </p:nvSpPr>
        <p:spPr>
          <a:xfrm>
            <a:off x="457200" y="994475"/>
            <a:ext cx="8229600" cy="51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When I’m in the throws of a reactive response</a:t>
            </a:r>
            <a:r>
              <a:rPr lang="en-US" dirty="0"/>
              <a:t>: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1</a:t>
            </a:r>
            <a:r>
              <a:rPr lang="en-US" dirty="0"/>
              <a:t>. What does it feel like is happening?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2.</a:t>
            </a:r>
            <a:r>
              <a:rPr lang="en-US" dirty="0"/>
              <a:t> What do I say to myself about myself, other people and the way things work around here?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3</a:t>
            </a:r>
            <a:r>
              <a:rPr lang="en-US" dirty="0"/>
              <a:t>. What do other people observe about me?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b="1" dirty="0"/>
              <a:t>4.</a:t>
            </a:r>
            <a:r>
              <a:rPr lang="en-US" dirty="0"/>
              <a:t> What is it that I want to create, that matters so much to me that I’ll do anything to bring it into being?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b="1" dirty="0"/>
              <a:t>5</a:t>
            </a:r>
            <a:r>
              <a:rPr lang="en-US" dirty="0"/>
              <a:t>. What would best help propel me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/>
              <a:t>towards the creation of that </a:t>
            </a:r>
            <a:r>
              <a:rPr lang="en-US" dirty="0" smtClean="0"/>
              <a:t>team vision?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What Reactive responses, </a:t>
            </a:r>
            <a:r>
              <a:rPr lang="en-US" dirty="0">
                <a:highlight>
                  <a:srgbClr val="FFFF00"/>
                </a:highlight>
              </a:rPr>
              <a:t>if over done</a:t>
            </a:r>
            <a:r>
              <a:rPr lang="en-US" dirty="0"/>
              <a:t>, </a:t>
            </a:r>
            <a:r>
              <a:rPr lang="en-US" dirty="0" smtClean="0"/>
              <a:t>disable </a:t>
            </a:r>
            <a:r>
              <a:rPr lang="en-US" dirty="0"/>
              <a:t>teams?</a:t>
            </a:r>
            <a:endParaRPr dirty="0"/>
          </a:p>
        </p:txBody>
      </p:sp>
      <p:sp>
        <p:nvSpPr>
          <p:cNvPr id="447" name="Google Shape;447;p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dirty="0">
                <a:solidFill>
                  <a:srgbClr val="FF0000"/>
                </a:solidFill>
              </a:rPr>
              <a:t>Reactive</a:t>
            </a:r>
            <a:r>
              <a:rPr lang="en-US" sz="4800" dirty="0"/>
              <a:t> </a:t>
            </a:r>
            <a:endParaRPr sz="48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• Caution over creating results, </a:t>
            </a:r>
          </a:p>
          <a:p>
            <a:pPr marL="0" indent="0">
              <a:buSzPts val="1100"/>
              <a:buNone/>
            </a:pPr>
            <a:r>
              <a:rPr lang="en-US" dirty="0" smtClean="0"/>
              <a:t>self-protection vs. productive </a:t>
            </a:r>
            <a:r>
              <a:rPr lang="en-US" dirty="0"/>
              <a:t>engagement </a:t>
            </a:r>
            <a:endParaRPr lang="en-US" dirty="0" smtClean="0"/>
          </a:p>
          <a:p>
            <a:pPr marL="0" indent="0">
              <a:buSzPts val="1100"/>
              <a:buNone/>
            </a:pPr>
            <a:r>
              <a:rPr lang="en-US" dirty="0" smtClean="0"/>
              <a:t>and </a:t>
            </a:r>
            <a:r>
              <a:rPr lang="en-US" dirty="0"/>
              <a:t>aggression </a:t>
            </a:r>
            <a:r>
              <a:rPr lang="en-US" dirty="0" smtClean="0"/>
              <a:t>building </a:t>
            </a:r>
            <a:r>
              <a:rPr lang="en-US" dirty="0"/>
              <a:t>alignment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• Over emphasize the focus on gaining approval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of others, protecting yourself and getting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results through control </a:t>
            </a:r>
            <a:r>
              <a:rPr lang="en-US" dirty="0" smtClean="0"/>
              <a:t>tactics and you are in a </a:t>
            </a:r>
            <a:r>
              <a:rPr lang="en-US" dirty="0" smtClean="0">
                <a:solidFill>
                  <a:srgbClr val="FF0000"/>
                </a:solidFill>
              </a:rPr>
              <a:t>reactive tension</a:t>
            </a: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Exploring the </a:t>
            </a:r>
            <a:r>
              <a:rPr lang="en-US" dirty="0" smtClean="0"/>
              <a:t>impact on our work: of the stories </a:t>
            </a:r>
            <a:r>
              <a:rPr lang="en-US" dirty="0"/>
              <a:t>we tell ourselves</a:t>
            </a:r>
            <a:endParaRPr dirty="0"/>
          </a:p>
        </p:txBody>
      </p:sp>
      <p:sp>
        <p:nvSpPr>
          <p:cNvPr id="417" name="Google Shape;417;p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endParaRPr lang="en-US" b="1" dirty="0" smtClean="0"/>
          </a:p>
          <a:p>
            <a:pPr marL="0" lvl="0" indent="0">
              <a:buNone/>
            </a:pPr>
            <a:r>
              <a:rPr lang="en-US" b="1" dirty="0" smtClean="0"/>
              <a:t>What stories in your head /assumptions/beliefs/or values </a:t>
            </a:r>
            <a:r>
              <a:rPr lang="en-US" b="1" dirty="0"/>
              <a:t>impact what you do at work</a:t>
            </a:r>
            <a:r>
              <a:rPr lang="en-US" b="1" dirty="0" smtClean="0"/>
              <a:t>?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 smtClean="0"/>
              <a:t>SHARE WHAT IT WAS LIKE TRYING TO WRITE DOWN THE STORY IN YOUR HEAD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/>
              <a:t>People and Task</a:t>
            </a:r>
            <a:endParaRPr sz="3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460" name="Google Shape;460;p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1" name="Google Shape;461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8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8" name="Google Shape;468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150" y="0"/>
            <a:ext cx="862192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6"/>
          <p:cNvSpPr txBox="1">
            <a:spLocks noGrp="1"/>
          </p:cNvSpPr>
          <p:nvPr>
            <p:ph type="title"/>
          </p:nvPr>
        </p:nvSpPr>
        <p:spPr>
          <a:xfrm>
            <a:off x="167275" y="274650"/>
            <a:ext cx="88653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So what is “building your teams”?</a:t>
            </a:r>
            <a:endParaRPr dirty="0"/>
          </a:p>
        </p:txBody>
      </p:sp>
      <p:sp>
        <p:nvSpPr>
          <p:cNvPr id="441" name="Google Shape;441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 smtClean="0"/>
              <a:t>How </a:t>
            </a:r>
            <a:r>
              <a:rPr lang="en-US" dirty="0"/>
              <a:t>you </a:t>
            </a:r>
            <a:r>
              <a:rPr lang="en-US" dirty="0" smtClean="0"/>
              <a:t>achieve </a:t>
            </a:r>
            <a:r>
              <a:rPr lang="en-US" dirty="0"/>
              <a:t>results, bring out the best in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others, </a:t>
            </a:r>
            <a:r>
              <a:rPr lang="en-US" dirty="0" smtClean="0"/>
              <a:t>enhance </a:t>
            </a:r>
            <a:r>
              <a:rPr lang="en-US" dirty="0"/>
              <a:t>your </a:t>
            </a:r>
            <a:r>
              <a:rPr lang="en-US" dirty="0" smtClean="0"/>
              <a:t>own</a:t>
            </a:r>
            <a:r>
              <a:rPr lang="en-US" dirty="0"/>
              <a:t> </a:t>
            </a:r>
            <a:r>
              <a:rPr lang="en-US" dirty="0" smtClean="0"/>
              <a:t>development</a:t>
            </a:r>
            <a:r>
              <a:rPr lang="en-US" dirty="0"/>
              <a:t>, act with integrity and </a:t>
            </a:r>
            <a:r>
              <a:rPr lang="en-US" dirty="0" smtClean="0"/>
              <a:t>courage and </a:t>
            </a:r>
            <a:r>
              <a:rPr lang="en-US" dirty="0"/>
              <a:t>improve systems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What are workplace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reactive</a:t>
            </a:r>
            <a:r>
              <a:rPr lang="en-US" dirty="0"/>
              <a:t> </a:t>
            </a:r>
            <a:r>
              <a:rPr lang="en-US" dirty="0" smtClean="0"/>
              <a:t>tendencies? </a:t>
            </a:r>
            <a:endParaRPr dirty="0"/>
          </a:p>
        </p:txBody>
      </p:sp>
      <p:sp>
        <p:nvSpPr>
          <p:cNvPr id="480" name="Google Shape;480;p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1" name="Google Shape;481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51" y="1600191"/>
            <a:ext cx="8900896" cy="5011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do you tell yourself when your </a:t>
            </a:r>
            <a:r>
              <a:rPr lang="en-US">
                <a:solidFill>
                  <a:srgbClr val="FF0000"/>
                </a:solidFill>
              </a:rPr>
              <a:t>reactive side</a:t>
            </a:r>
            <a:r>
              <a:rPr lang="en-US"/>
              <a:t> is triggered?</a:t>
            </a:r>
            <a:endParaRPr/>
          </a:p>
        </p:txBody>
      </p:sp>
      <p:sp>
        <p:nvSpPr>
          <p:cNvPr id="487" name="Google Shape;487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• I’m not valued here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• No need in sharing my thoughts as they are not well received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• I’ll </a:t>
            </a:r>
            <a:r>
              <a:rPr lang="en-US" dirty="0" smtClean="0"/>
              <a:t>focus on what I believe is best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• Might as well just work individually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• I don’t want to </a:t>
            </a:r>
            <a:r>
              <a:rPr lang="en-US" dirty="0" smtClean="0"/>
              <a:t>be the only one making this point again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What are workplace </a:t>
            </a:r>
            <a:r>
              <a:rPr lang="en-US" dirty="0">
                <a:highlight>
                  <a:srgbClr val="FFFF00"/>
                </a:highlight>
              </a:rPr>
              <a:t>creative</a:t>
            </a:r>
            <a:r>
              <a:rPr lang="en-US" dirty="0"/>
              <a:t> tendencies ?</a:t>
            </a:r>
            <a:endParaRPr dirty="0"/>
          </a:p>
        </p:txBody>
      </p:sp>
      <p:sp>
        <p:nvSpPr>
          <p:cNvPr id="499" name="Google Shape;499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0" name="Google Shape;500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687875"/>
            <a:ext cx="8347198" cy="4526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do you tell yourself when your</a:t>
            </a:r>
            <a:r>
              <a:rPr lang="en-US" dirty="0">
                <a:solidFill>
                  <a:srgbClr val="00B050"/>
                </a:solidFill>
              </a:rPr>
              <a:t> creative </a:t>
            </a:r>
            <a:r>
              <a:rPr lang="en-US" dirty="0"/>
              <a:t>side is at work?</a:t>
            </a:r>
            <a:endParaRPr dirty="0"/>
          </a:p>
        </p:txBody>
      </p:sp>
      <p:sp>
        <p:nvSpPr>
          <p:cNvPr id="506" name="Google Shape;506;p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/>
              <a:t>what is dramatically different about </a:t>
            </a:r>
            <a:r>
              <a:rPr lang="en-US" b="1" dirty="0"/>
              <a:t>what you tell yourself</a:t>
            </a:r>
            <a:r>
              <a:rPr lang="en-US" dirty="0"/>
              <a:t> when you are in a </a:t>
            </a:r>
            <a:r>
              <a:rPr lang="en-US" dirty="0">
                <a:solidFill>
                  <a:srgbClr val="FF0000"/>
                </a:solidFill>
              </a:rPr>
              <a:t>reactive</a:t>
            </a:r>
            <a:r>
              <a:rPr lang="en-US" dirty="0"/>
              <a:t> </a:t>
            </a:r>
            <a:r>
              <a:rPr lang="en-US" dirty="0" smtClean="0"/>
              <a:t>tension </a:t>
            </a:r>
            <a:r>
              <a:rPr lang="en-US" dirty="0" smtClean="0">
                <a:solidFill>
                  <a:srgbClr val="FF0000"/>
                </a:solidFill>
              </a:rPr>
              <a:t>( CONTROLLING, COMPLYING OR PROTECTING YOUR POINT OF VIEW</a:t>
            </a:r>
            <a:r>
              <a:rPr lang="en-US" dirty="0" smtClean="0"/>
              <a:t>) </a:t>
            </a:r>
            <a:r>
              <a:rPr lang="en-US" dirty="0"/>
              <a:t>vs a </a:t>
            </a:r>
            <a:r>
              <a:rPr lang="en-US" dirty="0" smtClean="0"/>
              <a:t>MORE </a:t>
            </a:r>
            <a:r>
              <a:rPr lang="en-US" dirty="0" smtClean="0">
                <a:solidFill>
                  <a:srgbClr val="00B050"/>
                </a:solidFill>
              </a:rPr>
              <a:t>creative</a:t>
            </a:r>
            <a:r>
              <a:rPr lang="en-US" dirty="0" smtClean="0"/>
              <a:t> </a:t>
            </a:r>
            <a:r>
              <a:rPr lang="en-US" dirty="0"/>
              <a:t>tension </a:t>
            </a:r>
            <a:r>
              <a:rPr lang="en-US" dirty="0" smtClean="0"/>
              <a:t>( </a:t>
            </a:r>
            <a:r>
              <a:rPr lang="en-US" dirty="0" smtClean="0">
                <a:solidFill>
                  <a:srgbClr val="00B050"/>
                </a:solidFill>
              </a:rPr>
              <a:t>CARING, FOSTERS TEAM PLAY, COLLABORATIVE, MENTORING AND DEVELOPING</a:t>
            </a:r>
            <a:r>
              <a:rPr lang="en-US" dirty="0" smtClean="0"/>
              <a:t>) at </a:t>
            </a:r>
            <a:r>
              <a:rPr lang="en-US" dirty="0"/>
              <a:t>work?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" y="0"/>
            <a:ext cx="8229600" cy="1143000"/>
          </a:xfrm>
        </p:spPr>
        <p:txBody>
          <a:bodyPr/>
          <a:lstStyle/>
          <a:p>
            <a:r>
              <a:rPr lang="en-US" dirty="0" smtClean="0"/>
              <a:t>Session Four Goals and Objectives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" y="1014984"/>
            <a:ext cx="8549640" cy="5623560"/>
          </a:xfrm>
        </p:spPr>
        <p:txBody>
          <a:bodyPr/>
          <a:lstStyle/>
          <a:p>
            <a:pPr marL="25400" indent="0">
              <a:buNone/>
            </a:pPr>
            <a:r>
              <a:rPr lang="en-US" dirty="0" smtClean="0"/>
              <a:t>Goal:</a:t>
            </a:r>
            <a:r>
              <a:rPr lang="en-US" b="1" dirty="0"/>
              <a:t> </a:t>
            </a:r>
            <a:r>
              <a:rPr lang="en-US" b="1" dirty="0" smtClean="0"/>
              <a:t>Embrace power of communication</a:t>
            </a:r>
            <a:r>
              <a:rPr lang="en-US" b="1" dirty="0"/>
              <a:t>, conflict and </a:t>
            </a:r>
            <a:r>
              <a:rPr lang="en-US" b="1" dirty="0" smtClean="0"/>
              <a:t>connecting to discover </a:t>
            </a:r>
            <a:r>
              <a:rPr lang="en-US" b="1" dirty="0"/>
              <a:t>how to learn from </a:t>
            </a:r>
            <a:r>
              <a:rPr lang="en-US" b="1" dirty="0" smtClean="0"/>
              <a:t>it</a:t>
            </a:r>
            <a:endParaRPr lang="en-US" dirty="0"/>
          </a:p>
          <a:p>
            <a:pPr marL="25400" indent="0">
              <a:buNone/>
            </a:pPr>
            <a:r>
              <a:rPr lang="en-US" dirty="0" smtClean="0"/>
              <a:t>Objectives:</a:t>
            </a:r>
          </a:p>
          <a:p>
            <a:pPr marL="25400" indent="0">
              <a:buNone/>
            </a:pPr>
            <a:r>
              <a:rPr lang="en-US" dirty="0" smtClean="0"/>
              <a:t>1. </a:t>
            </a:r>
            <a:r>
              <a:rPr lang="en-US" b="1" dirty="0" smtClean="0"/>
              <a:t>Apply</a:t>
            </a:r>
            <a:r>
              <a:rPr lang="en-US" dirty="0" smtClean="0"/>
              <a:t> understanding of leadership tools to current organizational challenges</a:t>
            </a:r>
          </a:p>
          <a:p>
            <a:pPr marL="25400" indent="0">
              <a:buNone/>
            </a:pPr>
            <a:r>
              <a:rPr lang="en-US" dirty="0" smtClean="0"/>
              <a:t>2.</a:t>
            </a:r>
            <a:r>
              <a:rPr lang="en-US" b="1" dirty="0"/>
              <a:t> </a:t>
            </a:r>
            <a:r>
              <a:rPr lang="en-US" b="1" dirty="0" smtClean="0"/>
              <a:t>Enhance</a:t>
            </a:r>
            <a:r>
              <a:rPr lang="en-US" dirty="0" smtClean="0"/>
              <a:t> </a:t>
            </a:r>
            <a:r>
              <a:rPr lang="en-US" dirty="0"/>
              <a:t>strategies for managing complex adaptive change in the </a:t>
            </a:r>
            <a:r>
              <a:rPr lang="en-US" dirty="0" smtClean="0"/>
              <a:t>workplace</a:t>
            </a:r>
          </a:p>
          <a:p>
            <a:pPr marL="25400" indent="0">
              <a:buNone/>
            </a:pPr>
            <a:r>
              <a:rPr lang="en-US" dirty="0" smtClean="0"/>
              <a:t>3. </a:t>
            </a:r>
            <a:r>
              <a:rPr lang="en-US" b="1" dirty="0" smtClean="0"/>
              <a:t>D</a:t>
            </a:r>
            <a:r>
              <a:rPr lang="en-US" dirty="0" smtClean="0"/>
              <a:t>iscern the relationships necessary  </a:t>
            </a:r>
            <a:r>
              <a:rPr lang="en-US" dirty="0"/>
              <a:t>to </a:t>
            </a:r>
            <a:r>
              <a:rPr lang="en-US" dirty="0" smtClean="0"/>
              <a:t>peak performance </a:t>
            </a:r>
            <a:endParaRPr lang="en-US" dirty="0"/>
          </a:p>
          <a:p>
            <a:pPr marL="25400" indent="0">
              <a:buNone/>
            </a:pPr>
            <a:r>
              <a:rPr lang="en-US" dirty="0" smtClean="0"/>
              <a:t>4.</a:t>
            </a:r>
            <a:r>
              <a:rPr lang="en-US" dirty="0"/>
              <a:t> </a:t>
            </a:r>
            <a:r>
              <a:rPr lang="en-US" b="1" dirty="0" smtClean="0"/>
              <a:t>I</a:t>
            </a:r>
            <a:r>
              <a:rPr lang="en-US" dirty="0" smtClean="0"/>
              <a:t>ncrease diversity </a:t>
            </a:r>
            <a:r>
              <a:rPr lang="en-US" dirty="0"/>
              <a:t>of approaches to </a:t>
            </a:r>
            <a:r>
              <a:rPr lang="en-US" dirty="0" smtClean="0"/>
              <a:t>work together across and within sites </a:t>
            </a:r>
          </a:p>
        </p:txBody>
      </p:sp>
    </p:spTree>
    <p:extLst>
      <p:ext uri="{BB962C8B-B14F-4D97-AF65-F5344CB8AC3E}">
        <p14:creationId xmlns:p14="http://schemas.microsoft.com/office/powerpoint/2010/main" val="32891261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do you Change Your Stories/Beliefs/Assumptions? </a:t>
            </a:r>
            <a:endParaRPr/>
          </a:p>
        </p:txBody>
      </p:sp>
      <p:sp>
        <p:nvSpPr>
          <p:cNvPr id="512" name="Google Shape;512;p6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Old Story</a:t>
            </a:r>
            <a:endParaRPr/>
          </a:p>
        </p:txBody>
      </p:sp>
      <p:sp>
        <p:nvSpPr>
          <p:cNvPr id="513" name="Google Shape;513;p6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my value in this debate equals my value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if I am the black hat all the time I no longer am heard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If I don’t get it perfect, bad things will happen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If I have to ask for help, it means I am weak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If I want it done right, I must do it myself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6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New Story</a:t>
            </a:r>
            <a:endParaRPr/>
          </a:p>
        </p:txBody>
      </p:sp>
      <p:sp>
        <p:nvSpPr>
          <p:cNvPr id="515" name="Google Shape;515;p6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I am enough even when </a:t>
            </a:r>
            <a:r>
              <a:rPr lang="en-US" dirty="0" smtClean="0"/>
              <a:t>my point is overlooked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My authentic voice, no matter how messy, connects me to my </a:t>
            </a:r>
            <a:r>
              <a:rPr lang="en-US" dirty="0" smtClean="0"/>
              <a:t>team’s purpose 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We can create more together than I ever could on my own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I am a work in </a:t>
            </a:r>
            <a:r>
              <a:rPr lang="en-US" dirty="0" smtClean="0"/>
              <a:t>progress and I am valued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1055076" y="984738"/>
            <a:ext cx="7174523" cy="4163334"/>
          </a:xfrm>
        </p:spPr>
        <p:txBody>
          <a:bodyPr/>
          <a:lstStyle/>
          <a:p>
            <a:r>
              <a:rPr lang="en-US" dirty="0" smtClean="0"/>
              <a:t> Conversations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25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7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>
                <a:solidFill>
                  <a:srgbClr val="3F7819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communication is situational.</a:t>
            </a:r>
            <a:endParaRPr sz="3600" dirty="0">
              <a:solidFill>
                <a:srgbClr val="3F781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>
                <a:solidFill>
                  <a:srgbClr val="3F7819"/>
                </a:solidFill>
                <a:latin typeface="Trebuchet MS"/>
                <a:ea typeface="Trebuchet MS"/>
                <a:cs typeface="Trebuchet MS"/>
                <a:sym typeface="Trebuchet MS"/>
              </a:rPr>
              <a:t>understanding is psychological</a:t>
            </a:r>
            <a:endParaRPr sz="3600" dirty="0">
              <a:solidFill>
                <a:srgbClr val="3F781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4" name="Google Shape;564;p75"/>
          <p:cNvSpPr txBox="1">
            <a:spLocks noGrp="1"/>
          </p:cNvSpPr>
          <p:nvPr>
            <p:ph type="body" idx="1"/>
          </p:nvPr>
        </p:nvSpPr>
        <p:spPr>
          <a:xfrm>
            <a:off x="167275" y="1600200"/>
            <a:ext cx="8519400" cy="51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50" dirty="0">
                <a:solidFill>
                  <a:srgbClr val="6C911D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7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Communication is </a:t>
            </a:r>
            <a:r>
              <a:rPr lang="en-US" sz="2700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situational</a:t>
            </a:r>
            <a:r>
              <a:rPr lang="en-US" sz="27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. Think of a situation that impacted how you communicated.</a:t>
            </a:r>
            <a:endParaRPr sz="2700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50" dirty="0">
                <a:solidFill>
                  <a:srgbClr val="6C911D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7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Trying </a:t>
            </a:r>
            <a:r>
              <a:rPr lang="en-US" sz="2700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to understand what is being said</a:t>
            </a:r>
            <a:r>
              <a:rPr lang="en-US" sz="27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however is psychological.</a:t>
            </a:r>
            <a:endParaRPr sz="2700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50" dirty="0">
                <a:solidFill>
                  <a:srgbClr val="6C911D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700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It involves </a:t>
            </a:r>
            <a:r>
              <a:rPr lang="en-US" sz="27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a back and forth dialogue where there is a </a:t>
            </a:r>
            <a:r>
              <a:rPr lang="en-US" sz="2700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shifting of mindsets</a:t>
            </a:r>
            <a:endParaRPr sz="2700" dirty="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50" dirty="0">
                <a:solidFill>
                  <a:srgbClr val="6C911D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7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How often do we allow for a shift in our perspective or </a:t>
            </a:r>
            <a:r>
              <a:rPr lang="en-US" sz="2700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support the time needed to understand</a:t>
            </a:r>
            <a:r>
              <a:rPr lang="en-US" sz="27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?</a:t>
            </a:r>
            <a:endParaRPr sz="2700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8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impacted by communication?</a:t>
            </a:r>
            <a:endParaRPr/>
          </a:p>
        </p:txBody>
      </p:sp>
      <p:sp>
        <p:nvSpPr>
          <p:cNvPr id="618" name="Google Shape;618;p84"/>
          <p:cNvSpPr txBox="1">
            <a:spLocks noGrp="1"/>
          </p:cNvSpPr>
          <p:nvPr>
            <p:ph type="body" idx="1"/>
          </p:nvPr>
        </p:nvSpPr>
        <p:spPr>
          <a:xfrm>
            <a:off x="244300" y="1107000"/>
            <a:ext cx="8337000" cy="53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Physical needs </a:t>
            </a:r>
            <a:r>
              <a:rPr lang="en-US" sz="24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are affected by communication, as its </a:t>
            </a:r>
            <a:r>
              <a:rPr lang="en-US" sz="2400" dirty="0">
                <a:solidFill>
                  <a:srgbClr val="404040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presence or absence affects physical health</a:t>
            </a:r>
            <a:r>
              <a:rPr lang="en-US" sz="2400" dirty="0" smtClean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dentity </a:t>
            </a:r>
            <a:r>
              <a:rPr lang="en-US" sz="2400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needs </a:t>
            </a:r>
            <a:r>
              <a:rPr lang="en-US" sz="24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are met through communication, which is the major way we learn who we are as humans</a:t>
            </a:r>
            <a:r>
              <a:rPr lang="en-US" sz="2400" dirty="0" smtClean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Social </a:t>
            </a:r>
            <a:r>
              <a:rPr lang="en-US" sz="2400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needs </a:t>
            </a:r>
            <a:r>
              <a:rPr lang="en-US" sz="24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are met through communication, as it is the principle way relationships are created.</a:t>
            </a:r>
            <a:endParaRPr sz="2400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Practical needs </a:t>
            </a:r>
            <a:r>
              <a:rPr lang="en-US" sz="24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are met through communication every day, as it serves important functions </a:t>
            </a:r>
            <a:r>
              <a:rPr lang="en-US" sz="2400" dirty="0" smtClean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e.g. </a:t>
            </a:r>
            <a:r>
              <a:rPr lang="en-US" sz="24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instruction.</a:t>
            </a:r>
            <a:endParaRPr sz="2400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Formula for Authentic Conversations</a:t>
            </a:r>
            <a:endParaRPr/>
          </a:p>
        </p:txBody>
      </p:sp>
      <p:sp>
        <p:nvSpPr>
          <p:cNvPr id="521" name="Google Shape;521;p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Compassion for another’s beliefs, values, assumptions and </a:t>
            </a:r>
            <a:r>
              <a:rPr lang="en-US" b="1" dirty="0" smtClean="0"/>
              <a:t>their perspective - story</a:t>
            </a:r>
            <a:endParaRPr b="1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+</a:t>
            </a:r>
            <a:endParaRPr b="1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Undefended Presence - there is no fight</a:t>
            </a:r>
            <a:endParaRPr b="1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+</a:t>
            </a:r>
            <a:endParaRPr b="1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Courage - I am enough to move this forward</a:t>
            </a:r>
            <a:endParaRPr b="1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=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200" dirty="0"/>
              <a:t>Connection</a:t>
            </a:r>
            <a:endParaRPr sz="72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Sit in </a:t>
            </a:r>
            <a:r>
              <a:rPr lang="en-US" dirty="0"/>
              <a:t>your site groups</a:t>
            </a:r>
            <a:endParaRPr dirty="0"/>
          </a:p>
        </p:txBody>
      </p:sp>
      <p:sp>
        <p:nvSpPr>
          <p:cNvPr id="527" name="Google Shape;527;p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smtClean="0"/>
              <a:t>TWO questions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• </a:t>
            </a:r>
            <a:r>
              <a:rPr lang="en-US" dirty="0"/>
              <a:t>Ask yourself, “How am I just like that quality or behavior that I don’t like in the other person</a:t>
            </a:r>
            <a:r>
              <a:rPr lang="en-US" dirty="0" smtClean="0"/>
              <a:t>”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• </a:t>
            </a:r>
            <a:r>
              <a:rPr lang="en-US" dirty="0"/>
              <a:t>Ask yourself, “How have I contributed to the situation, and what will I commit to doing differently going forward?”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/>
              <a:t>What happens when you are having conversations within the team or other teams?</a:t>
            </a:r>
            <a:endParaRPr/>
          </a:p>
        </p:txBody>
      </p:sp>
      <p:sp>
        <p:nvSpPr>
          <p:cNvPr id="539" name="Google Shape;539;p71"/>
          <p:cNvSpPr txBox="1">
            <a:spLocks noGrp="1"/>
          </p:cNvSpPr>
          <p:nvPr>
            <p:ph type="body" idx="1"/>
          </p:nvPr>
        </p:nvSpPr>
        <p:spPr>
          <a:xfrm>
            <a:off x="365975" y="1311300"/>
            <a:ext cx="8229600" cy="48696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dirty="0"/>
              <a:t>Courage</a:t>
            </a:r>
            <a:endParaRPr sz="48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Are </a:t>
            </a:r>
            <a:r>
              <a:rPr lang="en-US" dirty="0" smtClean="0"/>
              <a:t>you: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– </a:t>
            </a:r>
            <a:r>
              <a:rPr lang="en-US" dirty="0"/>
              <a:t>Probing beyond the surface or first response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– Getting it wrong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– Giving up being right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– </a:t>
            </a:r>
            <a:r>
              <a:rPr lang="en-US" dirty="0" smtClean="0"/>
              <a:t>Seeking disapproval/disagreement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– </a:t>
            </a:r>
            <a:r>
              <a:rPr lang="en-US" dirty="0"/>
              <a:t>Being open to influence or a new perspective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– Getting emotional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7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 dirty="0">
              <a:solidFill>
                <a:srgbClr val="00B0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Having Courageous Conversations is a Both And Proposition </a:t>
            </a:r>
            <a:endParaRPr sz="3600" dirty="0">
              <a:solidFill>
                <a:srgbClr val="00B0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5" name="Google Shape;545;p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u="sng" dirty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https://youtu.be/5O11_Ma20Rk</a:t>
            </a:r>
            <a:endParaRPr sz="3600" u="sng" dirty="0">
              <a:solidFill>
                <a:schemeClr val="hlink"/>
              </a:solidFill>
              <a:latin typeface="Trebuchet MS"/>
              <a:ea typeface="Trebuchet MS"/>
              <a:cs typeface="Trebuchet MS"/>
              <a:sym typeface="Trebuchet MS"/>
              <a:hlinkClick r:id="rId3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&lt;iframe width="560" height="315" </a:t>
            </a:r>
            <a:r>
              <a:rPr lang="en-US" sz="360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src</a:t>
            </a:r>
            <a:r>
              <a:rPr lang="en-US" sz="36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="https://www.youtube.com/embed/5O11_Ma20Rk" </a:t>
            </a:r>
            <a:r>
              <a:rPr lang="en-US" sz="360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frameborder</a:t>
            </a:r>
            <a:r>
              <a:rPr lang="en-US" sz="36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="0" allow="</a:t>
            </a:r>
            <a:r>
              <a:rPr lang="en-US" sz="360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autoplay</a:t>
            </a:r>
            <a:r>
              <a:rPr lang="en-US" sz="36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; encrypted-media" </a:t>
            </a:r>
            <a:r>
              <a:rPr lang="en-US" sz="360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allowfullscreen</a:t>
            </a:r>
            <a:r>
              <a:rPr lang="en-US" sz="36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&gt;&lt;/iframe&gt;</a:t>
            </a:r>
            <a:endParaRPr sz="3600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 i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3600" b="1" i="1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i="1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think of a conversation you want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do-over</a:t>
            </a:r>
            <a:endParaRPr/>
          </a:p>
        </p:txBody>
      </p:sp>
      <p:sp>
        <p:nvSpPr>
          <p:cNvPr id="551" name="Google Shape;551;p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close or lower your eyes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think of a conversation you want to have over again 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consider what you intended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consider what you heard 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consider what you said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what would you do differently? share with the group.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74"/>
          <p:cNvSpPr txBox="1">
            <a:spLocks noGrp="1"/>
          </p:cNvSpPr>
          <p:nvPr>
            <p:ph type="title"/>
          </p:nvPr>
        </p:nvSpPr>
        <p:spPr>
          <a:xfrm>
            <a:off x="457200" y="-3184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begin </a:t>
            </a:r>
            <a:r>
              <a:rPr lang="en-US" dirty="0"/>
              <a:t>to practice with someone             </a:t>
            </a:r>
            <a:r>
              <a:rPr lang="en-US" dirty="0" smtClean="0"/>
              <a:t>         </a:t>
            </a:r>
            <a:r>
              <a:rPr lang="en-US" sz="2400" b="1" dirty="0" smtClean="0">
                <a:solidFill>
                  <a:srgbClr val="000000"/>
                </a:solidFill>
                <a:highlight>
                  <a:srgbClr val="FFFF00"/>
                </a:highlight>
              </a:rPr>
              <a:t>h</a:t>
            </a:r>
            <a:endParaRPr sz="2400" b="1" dirty="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557" name="Google Shape;557;p74"/>
          <p:cNvSpPr txBox="1">
            <a:spLocks noGrp="1"/>
          </p:cNvSpPr>
          <p:nvPr>
            <p:ph type="body" idx="1"/>
          </p:nvPr>
        </p:nvSpPr>
        <p:spPr>
          <a:xfrm>
            <a:off x="0" y="737950"/>
            <a:ext cx="44958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dirty="0" smtClean="0"/>
              <a:t>“</a:t>
            </a:r>
            <a:r>
              <a:rPr lang="en-US" dirty="0"/>
              <a:t>Speaker”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 b="1" dirty="0"/>
              <a:t>Think:</a:t>
            </a:r>
            <a:r>
              <a:rPr lang="en-US" sz="2400" dirty="0"/>
              <a:t> What is my intention, what do I want, value, envision or hope for from </a:t>
            </a:r>
            <a:endParaRPr sz="24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 dirty="0"/>
              <a:t>this conversation? (and what do I not want)</a:t>
            </a:r>
            <a:endParaRPr sz="24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 b="1" dirty="0"/>
              <a:t>Say: What I notice about current reality is...</a:t>
            </a:r>
            <a:endParaRPr sz="2400" b="1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 b="1" dirty="0"/>
              <a:t>My commitment or intention (because</a:t>
            </a:r>
            <a:endParaRPr sz="2400" b="1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 b="1" dirty="0"/>
              <a:t>I’ve identified how I contributed to the</a:t>
            </a:r>
            <a:endParaRPr sz="2400" b="1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 b="1" dirty="0"/>
              <a:t>situation) is..</a:t>
            </a:r>
            <a:endParaRPr sz="2400" b="1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8" name="Google Shape;558;p74"/>
          <p:cNvSpPr txBox="1">
            <a:spLocks noGrp="1"/>
          </p:cNvSpPr>
          <p:nvPr>
            <p:ph type="body" idx="2"/>
          </p:nvPr>
        </p:nvSpPr>
        <p:spPr>
          <a:xfrm>
            <a:off x="4227325" y="1007175"/>
            <a:ext cx="4835700" cy="56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 dirty="0" smtClean="0"/>
              <a:t> </a:t>
            </a:r>
            <a:endParaRPr lang="en-US" sz="2400" dirty="0" smtClean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 dirty="0" smtClean="0"/>
              <a:t>“</a:t>
            </a:r>
            <a:r>
              <a:rPr lang="en-US" sz="2400" dirty="0"/>
              <a:t>Listener”</a:t>
            </a:r>
            <a:endParaRPr sz="24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 dirty="0" smtClean="0"/>
              <a:t> What </a:t>
            </a:r>
            <a:r>
              <a:rPr lang="en-US" sz="2400" dirty="0"/>
              <a:t>I’m hearing you say is..</a:t>
            </a:r>
            <a:endParaRPr sz="24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 dirty="0" smtClean="0"/>
              <a:t> What </a:t>
            </a:r>
            <a:r>
              <a:rPr lang="en-US" sz="2400" dirty="0"/>
              <a:t>I notice in myself as I hear it..</a:t>
            </a:r>
            <a:endParaRPr sz="24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 b="1" dirty="0" smtClean="0"/>
              <a:t> Think</a:t>
            </a:r>
            <a:r>
              <a:rPr lang="en-US" sz="2400" b="1" dirty="0"/>
              <a:t>:</a:t>
            </a:r>
            <a:r>
              <a:rPr lang="en-US" sz="2400" dirty="0"/>
              <a:t> What I will look at, and what I </a:t>
            </a:r>
            <a:r>
              <a:rPr lang="en-US" sz="2400" dirty="0" smtClean="0"/>
              <a:t> choose </a:t>
            </a:r>
            <a:r>
              <a:rPr lang="en-US" sz="2400" dirty="0"/>
              <a:t>not to take on is..</a:t>
            </a:r>
            <a:endParaRPr sz="24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 b="1" dirty="0" smtClean="0"/>
              <a:t> Say</a:t>
            </a:r>
            <a:r>
              <a:rPr lang="en-US" sz="2400" dirty="0"/>
              <a:t>: My response to your request</a:t>
            </a:r>
            <a:endParaRPr sz="24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 dirty="0" smtClean="0"/>
              <a:t> (</a:t>
            </a:r>
            <a:r>
              <a:rPr lang="en-US" sz="2400" dirty="0"/>
              <a:t>yes, no, counter offer)</a:t>
            </a:r>
            <a:endParaRPr sz="24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feedback</a:t>
            </a:r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what went well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what didn’t go so well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Meeting and Work Agreements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Asset building</a:t>
            </a:r>
          </a:p>
          <a:p>
            <a:r>
              <a:rPr lang="en-US" dirty="0"/>
              <a:t>Customer Service &amp; </a:t>
            </a:r>
            <a:r>
              <a:rPr lang="en-US" dirty="0" smtClean="0"/>
              <a:t>Outreach</a:t>
            </a:r>
          </a:p>
          <a:p>
            <a:r>
              <a:rPr lang="en-US" dirty="0"/>
              <a:t>Workforce Development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Education &amp; </a:t>
            </a:r>
            <a:r>
              <a:rPr lang="en-US" dirty="0" smtClean="0"/>
              <a:t>Training</a:t>
            </a:r>
          </a:p>
          <a:p>
            <a:r>
              <a:rPr lang="en-US" dirty="0" smtClean="0"/>
              <a:t>General</a:t>
            </a:r>
          </a:p>
          <a:p>
            <a:r>
              <a:rPr lang="en-US" dirty="0"/>
              <a:t>Social Services</a:t>
            </a:r>
          </a:p>
        </p:txBody>
      </p:sp>
    </p:spTree>
    <p:extLst>
      <p:ext uri="{BB962C8B-B14F-4D97-AF65-F5344CB8AC3E}">
        <p14:creationId xmlns:p14="http://schemas.microsoft.com/office/powerpoint/2010/main" val="39906376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77"/>
          <p:cNvSpPr txBox="1">
            <a:spLocks noGrp="1"/>
          </p:cNvSpPr>
          <p:nvPr>
            <p:ph type="title"/>
          </p:nvPr>
        </p:nvSpPr>
        <p:spPr>
          <a:xfrm>
            <a:off x="457200" y="6175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series of communication possibilities await us at each </a:t>
            </a:r>
            <a:r>
              <a:rPr lang="en-US" dirty="0" smtClean="0"/>
              <a:t>conversation</a:t>
            </a:r>
            <a:endParaRPr dirty="0"/>
          </a:p>
        </p:txBody>
      </p:sp>
      <p:sp>
        <p:nvSpPr>
          <p:cNvPr id="576" name="Google Shape;576;p77"/>
          <p:cNvSpPr txBox="1">
            <a:spLocks noGrp="1"/>
          </p:cNvSpPr>
          <p:nvPr>
            <p:ph type="body" idx="1"/>
          </p:nvPr>
        </p:nvSpPr>
        <p:spPr>
          <a:xfrm>
            <a:off x="457200" y="2039125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lang="en-US" dirty="0" smtClean="0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6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78"/>
          <p:cNvSpPr txBox="1">
            <a:spLocks noGrp="1"/>
          </p:cNvSpPr>
          <p:nvPr>
            <p:ph type="title"/>
          </p:nvPr>
        </p:nvSpPr>
        <p:spPr>
          <a:xfrm>
            <a:off x="197675" y="274650"/>
            <a:ext cx="84891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rPr>
              <a:t>no longer mis</a:t>
            </a:r>
            <a:r>
              <a:rPr lang="en-US" sz="36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understand</a:t>
            </a:r>
            <a:endParaRPr sz="3600"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understood</a:t>
            </a:r>
            <a:endParaRPr/>
          </a:p>
        </p:txBody>
      </p:sp>
      <p:sp>
        <p:nvSpPr>
          <p:cNvPr id="582" name="Google Shape;582;p78"/>
          <p:cNvSpPr txBox="1">
            <a:spLocks noGrp="1"/>
          </p:cNvSpPr>
          <p:nvPr>
            <p:ph type="body" idx="1"/>
          </p:nvPr>
        </p:nvSpPr>
        <p:spPr>
          <a:xfrm>
            <a:off x="91225" y="1600200"/>
            <a:ext cx="8595600" cy="51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 dirty="0" smtClean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Communication</a:t>
            </a:r>
            <a:r>
              <a:rPr lang="en-US" sz="360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lang="en-US" sz="3600" b="1" dirty="0" smtClean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Collaborative </a:t>
            </a:r>
            <a:r>
              <a:rPr lang="en-US" sz="360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Efforts</a:t>
            </a:r>
            <a:r>
              <a:rPr lang="en-US" sz="36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: If you’re working on a team project, and the team leader has not defined the shared expectations of team roles, missed deadlines, finger pointing and blame can the result. Does this ever happen? </a:t>
            </a:r>
            <a:r>
              <a:rPr lang="en-US" sz="3600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</a:t>
            </a:r>
            <a:r>
              <a:rPr lang="en-US" sz="3600" dirty="0" smtClean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being misunderstood? WHAT WORK AGREEMENT WILL HELP US.</a:t>
            </a:r>
            <a:endParaRPr sz="3600" dirty="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rPr>
              <a:t>no longer mis</a:t>
            </a:r>
            <a:r>
              <a:rPr lang="en-US" sz="36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understand</a:t>
            </a:r>
            <a:endParaRPr sz="3600"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understood</a:t>
            </a:r>
            <a:endParaRPr/>
          </a:p>
        </p:txBody>
      </p:sp>
      <p:sp>
        <p:nvSpPr>
          <p:cNvPr id="588" name="Google Shape;588;p79"/>
          <p:cNvSpPr txBox="1">
            <a:spLocks noGrp="1"/>
          </p:cNvSpPr>
          <p:nvPr>
            <p:ph type="body" idx="1"/>
          </p:nvPr>
        </p:nvSpPr>
        <p:spPr>
          <a:xfrm>
            <a:off x="152050" y="1600200"/>
            <a:ext cx="8534700" cy="51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Communication: </a:t>
            </a:r>
            <a:r>
              <a:rPr lang="en-US" sz="3000" b="1" dirty="0" smtClean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Unchecked </a:t>
            </a:r>
            <a:r>
              <a:rPr lang="en-US" sz="300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Gossip</a:t>
            </a:r>
            <a:r>
              <a:rPr lang="en-US" sz="30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: If rumors are circulating through your office, people may start to worry, doubt the future, or have concerns they’re being talked about or portrayed in an unflattering light</a:t>
            </a:r>
            <a:r>
              <a:rPr lang="en-US" sz="3000" dirty="0" smtClean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r>
              <a:rPr lang="en-US" sz="3000" dirty="0" smtClean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the team impact of someone being misunderstood?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dirty="0" smtClean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WORK AGREEMENT WILL HELP US</a:t>
            </a:r>
            <a:endParaRPr sz="3000" dirty="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8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rPr>
              <a:t>no longer mis</a:t>
            </a:r>
            <a:r>
              <a:rPr lang="en-US" sz="360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understood</a:t>
            </a:r>
            <a:endParaRPr sz="3600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understand</a:t>
            </a:r>
            <a:endParaRPr/>
          </a:p>
        </p:txBody>
      </p:sp>
      <p:sp>
        <p:nvSpPr>
          <p:cNvPr id="594" name="Google Shape;594;p80"/>
          <p:cNvSpPr txBox="1">
            <a:spLocks noGrp="1"/>
          </p:cNvSpPr>
          <p:nvPr>
            <p:ph type="body" idx="1"/>
          </p:nvPr>
        </p:nvSpPr>
        <p:spPr>
          <a:xfrm>
            <a:off x="457200" y="1312175"/>
            <a:ext cx="8229600" cy="51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Communication: </a:t>
            </a:r>
            <a:r>
              <a:rPr lang="en-US" sz="3000" b="1" dirty="0" smtClean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Following Up and Closing loops</a:t>
            </a:r>
            <a:r>
              <a:rPr lang="en-US" sz="30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: When one program or site fails to coordinate with another program or site on a major project, the result can be a degree of miscommunication that not only derails progress but also leads to conflict. </a:t>
            </a:r>
            <a:endParaRPr sz="3000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 dirty="0">
                <a:solidFill>
                  <a:srgbClr val="404040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Anytime you have cross-departmental work going on - what needs to </a:t>
            </a:r>
            <a:r>
              <a:rPr lang="en-US" sz="3000" b="1" dirty="0" smtClean="0">
                <a:solidFill>
                  <a:srgbClr val="404040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happen to limit misunderstanding</a:t>
            </a:r>
            <a:r>
              <a:rPr lang="en-US" sz="3000" b="1" dirty="0" smtClean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?</a:t>
            </a:r>
            <a:r>
              <a:rPr lang="en-US" sz="3000" dirty="0" smtClean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000" dirty="0" smtClean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WORK AGREEMENT IS NEEDED TO HELP US?</a:t>
            </a:r>
            <a:endParaRPr sz="3000" dirty="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8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rPr>
              <a:t>no longer mis</a:t>
            </a:r>
            <a:r>
              <a:rPr lang="en-US" sz="360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understood</a:t>
            </a:r>
            <a:endParaRPr sz="3600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understand</a:t>
            </a:r>
            <a:endParaRPr/>
          </a:p>
        </p:txBody>
      </p:sp>
      <p:sp>
        <p:nvSpPr>
          <p:cNvPr id="600" name="Google Shape;600;p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Setting Clear </a:t>
            </a:r>
            <a:r>
              <a:rPr lang="en-US" sz="360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Communication Policies</a:t>
            </a:r>
            <a:r>
              <a:rPr lang="en-US" sz="36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: One way to combat miscommunication that leads to conflict is to establish clear communication policies for your </a:t>
            </a:r>
            <a:r>
              <a:rPr lang="en-US" sz="3600" dirty="0">
                <a:solidFill>
                  <a:srgbClr val="404040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ONE COMMON </a:t>
            </a:r>
            <a:r>
              <a:rPr lang="en-US" sz="3600" dirty="0" smtClean="0">
                <a:solidFill>
                  <a:srgbClr val="404040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BEDSTUY TRAINING GOAL </a:t>
            </a:r>
            <a:r>
              <a:rPr lang="en-US" sz="3600" dirty="0">
                <a:solidFill>
                  <a:srgbClr val="404040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ASSIGNMENT:RETENTION</a:t>
            </a:r>
            <a:endParaRPr sz="3600" dirty="0">
              <a:solidFill>
                <a:srgbClr val="404040"/>
              </a:solidFill>
              <a:highlight>
                <a:srgbClr val="FFFF00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ADVISE </a:t>
            </a:r>
            <a:r>
              <a:rPr lang="en-US" sz="3600" dirty="0" smtClean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WORK AGREEMENT CAN HELP.</a:t>
            </a:r>
            <a:endParaRPr sz="3600" dirty="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8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rPr>
              <a:t>no longer mis</a:t>
            </a:r>
            <a:r>
              <a:rPr lang="en-US" sz="36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understand</a:t>
            </a:r>
            <a:endParaRPr sz="3600"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understood</a:t>
            </a:r>
            <a:endParaRPr/>
          </a:p>
        </p:txBody>
      </p:sp>
      <p:sp>
        <p:nvSpPr>
          <p:cNvPr id="606" name="Google Shape;606;p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Communication: Country of Meeting Actions Documented? Shared? </a:t>
            </a:r>
            <a:r>
              <a:rPr lang="en-US" sz="30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Read? Are we being transparent with what is going on? Do you have a format for how meeting </a:t>
            </a:r>
            <a:r>
              <a:rPr lang="en-US" sz="300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goals,responsibility</a:t>
            </a:r>
            <a:r>
              <a:rPr lang="en-US" sz="30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should be recorded, reviewed and followed up. What is needed? </a:t>
            </a:r>
            <a:r>
              <a:rPr lang="en-US" sz="3000" dirty="0">
                <a:solidFill>
                  <a:srgbClr val="404040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PLEASE ADVISE </a:t>
            </a:r>
            <a:r>
              <a:rPr lang="en-US" sz="3000" dirty="0" smtClean="0">
                <a:solidFill>
                  <a:srgbClr val="404040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 WHAT WORK AGREEMENT CAN HELP?</a:t>
            </a:r>
            <a:endParaRPr sz="3000" dirty="0">
              <a:solidFill>
                <a:srgbClr val="404040"/>
              </a:solidFill>
              <a:highlight>
                <a:srgbClr val="FFFF00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83"/>
          <p:cNvSpPr txBox="1">
            <a:spLocks noGrp="1"/>
          </p:cNvSpPr>
          <p:nvPr>
            <p:ph type="title"/>
          </p:nvPr>
        </p:nvSpPr>
        <p:spPr>
          <a:xfrm>
            <a:off x="137150" y="274650"/>
            <a:ext cx="85497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rPr>
              <a:t>no longer mis</a:t>
            </a:r>
            <a:r>
              <a:rPr lang="en-US" sz="360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understood</a:t>
            </a:r>
            <a:endParaRPr sz="3600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understand</a:t>
            </a:r>
            <a:endParaRPr sz="3600"/>
          </a:p>
        </p:txBody>
      </p:sp>
      <p:sp>
        <p:nvSpPr>
          <p:cNvPr id="612" name="Google Shape;612;p83"/>
          <p:cNvSpPr txBox="1">
            <a:spLocks noGrp="1"/>
          </p:cNvSpPr>
          <p:nvPr>
            <p:ph type="body" idx="1"/>
          </p:nvPr>
        </p:nvSpPr>
        <p:spPr>
          <a:xfrm>
            <a:off x="212875" y="1198250"/>
            <a:ext cx="8473800" cy="53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Communication: Country of Project </a:t>
            </a:r>
            <a:r>
              <a:rPr lang="en-US" sz="3600" b="1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updates</a:t>
            </a:r>
            <a:r>
              <a:rPr lang="en-US" sz="360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r>
              <a:rPr lang="en-US" sz="300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Much</a:t>
            </a:r>
            <a:r>
              <a:rPr lang="en-US" sz="30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like establishing guidelines for documenting meeting outcomes, </a:t>
            </a:r>
            <a:r>
              <a:rPr lang="en-US" sz="3000" dirty="0">
                <a:solidFill>
                  <a:srgbClr val="000000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how do you provide regularly scheduled project updates to each other?</a:t>
            </a:r>
            <a:r>
              <a:rPr lang="en-US" sz="3000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PLEASE ADVISE inhabitants of this country. </a:t>
            </a:r>
            <a:r>
              <a:rPr lang="en-US" sz="3000" dirty="0" smtClean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WORK AGREEMENT CAN HELP US?</a:t>
            </a:r>
            <a:endParaRPr sz="3000" dirty="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8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DOES DISCOMFORT STOP US?</a:t>
            </a:r>
            <a:endParaRPr/>
          </a:p>
        </p:txBody>
      </p:sp>
      <p:sp>
        <p:nvSpPr>
          <p:cNvPr id="624" name="Google Shape;624;p8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 smtClean="0"/>
              <a:t>EXPLAIN HOW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 smtClean="0"/>
              <a:t>EXPLAIN WHEN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 smtClean="0"/>
              <a:t>EXPLAIN WHAT KIND OF DISCOMFORT IMPACTS US</a:t>
            </a:r>
            <a:endParaRPr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8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rPr>
              <a:t>What if you could turn difficult situations into conversation breakthroughs?</a:t>
            </a:r>
            <a:endParaRPr dirty="0"/>
          </a:p>
        </p:txBody>
      </p:sp>
      <p:sp>
        <p:nvSpPr>
          <p:cNvPr id="630" name="Google Shape;630;p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Some argue we have to EXIT comfort and ENTER </a:t>
            </a:r>
            <a:r>
              <a:rPr lang="en-US" sz="3000" b="1" dirty="0" smtClean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discomfort TO STICK TO WORK AGREEMENTS. </a:t>
            </a:r>
            <a:r>
              <a:rPr lang="en-US" sz="300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Is that really necessary?</a:t>
            </a:r>
            <a:endParaRPr sz="3000" b="1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dirty="0">
                <a:solidFill>
                  <a:srgbClr val="90C226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30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&lt;iframe width="560" height="315" </a:t>
            </a:r>
            <a:r>
              <a:rPr lang="en-US" sz="300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src</a:t>
            </a:r>
            <a:r>
              <a:rPr lang="en-US" sz="30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="https://www.youtube.com/embed/w4PhYEz_UY0" </a:t>
            </a:r>
            <a:r>
              <a:rPr lang="en-US" sz="300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frameborder</a:t>
            </a:r>
            <a:r>
              <a:rPr lang="en-US" sz="30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="0" allow="</a:t>
            </a:r>
            <a:r>
              <a:rPr lang="en-US" sz="300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autoplay</a:t>
            </a:r>
            <a:r>
              <a:rPr lang="en-US" sz="30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; encrypted-media" </a:t>
            </a:r>
            <a:r>
              <a:rPr lang="en-US" sz="300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allowfullscreen</a:t>
            </a:r>
            <a:r>
              <a:rPr lang="en-US" sz="30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&gt;&lt;/iframe&gt;</a:t>
            </a:r>
            <a:endParaRPr sz="3000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dirty="0">
                <a:solidFill>
                  <a:srgbClr val="90C226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3000" u="sng" dirty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https://youtu.be/w4PhYEz_UY0</a:t>
            </a:r>
            <a:endParaRPr sz="3000" u="sng" dirty="0">
              <a:solidFill>
                <a:schemeClr val="hlink"/>
              </a:solidFill>
              <a:latin typeface="Trebuchet MS"/>
              <a:ea typeface="Trebuchet MS"/>
              <a:cs typeface="Trebuchet MS"/>
              <a:sym typeface="Trebuchet MS"/>
              <a:hlinkClick r:id="rId3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>
              <a:solidFill>
                <a:srgbClr val="90C22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rgbClr val="000000"/>
                </a:solidFill>
              </a:rPr>
              <a:t>our purpose</a:t>
            </a:r>
            <a:endParaRPr sz="9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YOU NOTICE?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HAVE A TABLE CONVERSATION ABOUT WHAT YOU </a:t>
            </a:r>
          </a:p>
          <a:p>
            <a:r>
              <a:rPr lang="en-US" dirty="0" smtClean="0"/>
              <a:t>NOTICED</a:t>
            </a:r>
          </a:p>
          <a:p>
            <a:r>
              <a:rPr lang="en-US" dirty="0" smtClean="0"/>
              <a:t>UNDERSTOOD</a:t>
            </a:r>
          </a:p>
          <a:p>
            <a:r>
              <a:rPr lang="en-US" dirty="0" smtClean="0"/>
              <a:t>ABOUT THE DISCOMFORT ZONE</a:t>
            </a:r>
          </a:p>
          <a:p>
            <a:pPr marL="25400" indent="0">
              <a:buNone/>
            </a:pPr>
            <a:r>
              <a:rPr lang="en-US" dirty="0" smtClean="0"/>
              <a:t>NOW CONSIDER WHICH HAT STEPS IN AND OUT OF THAT ZONE THE MOST AND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5301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8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happens when we  are successful at communicating something really important AND DIFFICULT?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36" name="Google Shape;636;p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1. INNOVATION: We consider another way.</a:t>
            </a:r>
            <a:endParaRPr sz="28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2. DISCIPLINE: NO ONE feels ambushed</a:t>
            </a:r>
            <a:endParaRPr sz="28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3. RELIEF: We talked about “the elephant in the room”.</a:t>
            </a:r>
            <a:endParaRPr sz="28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4. STRATEGIC: All the possible options have been openly raised.</a:t>
            </a:r>
            <a:endParaRPr sz="28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50">
              <a:solidFill>
                <a:srgbClr val="90C2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ELSE?</a:t>
            </a:r>
            <a:endParaRPr sz="28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88"/>
          <p:cNvSpPr txBox="1">
            <a:spLocks noGrp="1"/>
          </p:cNvSpPr>
          <p:nvPr>
            <p:ph type="title"/>
          </p:nvPr>
        </p:nvSpPr>
        <p:spPr>
          <a:xfrm>
            <a:off x="420613" y="41146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rPr>
              <a:t>If you are not ready to start THE CONVERSATION in your </a:t>
            </a:r>
            <a:r>
              <a:rPr lang="en-US" sz="3600" dirty="0" smtClean="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rPr>
              <a:t>head…YOU MAY MISS THE BENEFITS OF TEMPORARY DISCOMFORT</a:t>
            </a:r>
            <a:endParaRPr dirty="0"/>
          </a:p>
        </p:txBody>
      </p:sp>
      <p:sp>
        <p:nvSpPr>
          <p:cNvPr id="642" name="Google Shape;642;p88"/>
          <p:cNvSpPr txBox="1">
            <a:spLocks noGrp="1"/>
          </p:cNvSpPr>
          <p:nvPr>
            <p:ph type="body" idx="1"/>
          </p:nvPr>
        </p:nvSpPr>
        <p:spPr>
          <a:xfrm>
            <a:off x="292597" y="202084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May </a:t>
            </a:r>
            <a:r>
              <a:rPr lang="en-US" sz="2400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not be ready </a:t>
            </a:r>
            <a:r>
              <a:rPr lang="en-US" sz="24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to explore core beliefs of the change</a:t>
            </a:r>
            <a:endParaRPr sz="2400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May not feel this is important</a:t>
            </a:r>
            <a:endParaRPr sz="2400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May not think you will directly change or impact the success or outcome - bit by bit</a:t>
            </a:r>
            <a:endParaRPr sz="2400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May be </a:t>
            </a:r>
            <a:r>
              <a:rPr lang="en-US" sz="2400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pre-occupied</a:t>
            </a:r>
            <a:r>
              <a:rPr lang="en-US" sz="24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(overwhelmed/stressed at the moment) with other changes competing for attention</a:t>
            </a:r>
            <a:endParaRPr sz="2400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May be fearful (worried about what they have to face about their self) or the </a:t>
            </a:r>
            <a:r>
              <a:rPr lang="en-US" sz="2400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CONSEQUENCES OF THE CONVERSATION OUTWEIGH THE BENEFIT.CHECK THIS OUT WITH SOMEONE ELSE</a:t>
            </a:r>
            <a:r>
              <a:rPr lang="en-US" sz="2400" dirty="0" smtClean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. WHAT MAKES YOU PULL BACK?</a:t>
            </a:r>
            <a:endParaRPr sz="2400" dirty="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89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rPr>
              <a:t>CONVERSATION STARTERS</a:t>
            </a:r>
            <a:endParaRPr sz="1900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You’ll want to use language that indicates that the two of you need to work things out </a:t>
            </a:r>
            <a:r>
              <a:rPr lang="en-US" sz="1800" i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together</a:t>
            </a:r>
            <a:r>
              <a:rPr lang="en-US" sz="18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1800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Here are some examples of how you might communicate your concerns:</a:t>
            </a:r>
            <a:endParaRPr sz="1800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“There’s a problem that you and I share. We’ve both let this linger; I hope we can work through this together.”</a:t>
            </a:r>
            <a:endParaRPr sz="1800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“Things have fallen apart around this issue. In the meantime, just know how much I respect and trust you and so I don’t want us to act as if our problem doesn’t exist – it could make this harder. “</a:t>
            </a:r>
            <a:endParaRPr sz="1800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“Id like to visit our last conversation. How we can talk through this without guilt or blame.”</a:t>
            </a:r>
            <a:endParaRPr sz="1800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“I’m concerned that there are issues we haven’t talked about that are affecting how we work together. I wonder if you have concerns about this, too.”</a:t>
            </a:r>
            <a:endParaRPr sz="1800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“Talking about this is difficult for me, but I’m hoping we can help each other to say what we need to say. “</a:t>
            </a:r>
            <a:endParaRPr sz="1800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NOW TRY USING ONE OF THESE – OR A BRIDGE BUILDER LIKE THIS AND CHECK OUT IF IT IMPACTS THE OTHER PERSON DIFFERENTLY</a:t>
            </a:r>
            <a:endParaRPr sz="18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9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653" name="Google Shape;653;p9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WHAT DID WE LEARN?</a:t>
            </a:r>
            <a:endParaRPr/>
          </a:p>
        </p:txBody>
      </p:sp>
      <p:sp>
        <p:nvSpPr>
          <p:cNvPr id="654" name="Google Shape;654;p9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WHAT DID WE UNLEARN?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see when you face a complexity as a team?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 or Polarity?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0277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Faces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0" r="23210"/>
          <a:stretch>
            <a:fillRect/>
          </a:stretch>
        </p:blipFill>
        <p:spPr>
          <a:xfrm>
            <a:off x="1792288" y="1133856"/>
            <a:ext cx="5486400" cy="5724144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2288" y="612775"/>
            <a:ext cx="5486400" cy="8319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DO YOU SEE?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30478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1380744"/>
            <a:ext cx="5486400" cy="4571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6" r="8896"/>
          <a:stretch>
            <a:fillRect/>
          </a:stretch>
        </p:blipFill>
        <p:spPr>
          <a:xfrm>
            <a:off x="1792288" y="384048"/>
            <a:ext cx="5486400" cy="578815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12775"/>
            <a:ext cx="5486400" cy="283337"/>
          </a:xfrm>
        </p:spPr>
        <p:txBody>
          <a:bodyPr>
            <a:normAutofit fontScale="25000" lnSpcReduction="20000"/>
          </a:bodyPr>
          <a:lstStyle/>
          <a:p>
            <a:r>
              <a:rPr lang="en-US" sz="3200" dirty="0" smtClean="0"/>
              <a:t>WHAT DO YOU SEE?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52324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older woman</a:t>
            </a:r>
            <a:endParaRPr lang="en-US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r="11718"/>
          <a:stretch>
            <a:fillRect/>
          </a:stretch>
        </p:blipFill>
        <p:spPr>
          <a:xfrm>
            <a:off x="1792288" y="438912"/>
            <a:ext cx="5486400" cy="573328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78664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h</a:t>
            </a:r>
            <a:r>
              <a:rPr lang="en-US" sz="3600" dirty="0" smtClean="0"/>
              <a:t>alf face </a:t>
            </a:r>
            <a:endParaRPr lang="en-US" sz="3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0" r="23090"/>
          <a:stretch>
            <a:fillRect/>
          </a:stretch>
        </p:blipFill>
        <p:spPr>
          <a:xfrm>
            <a:off x="1792288" y="612775"/>
            <a:ext cx="5486400" cy="55594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52447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175" y="436175"/>
            <a:ext cx="8476499" cy="598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facing polarities. Are you still treating them as problems?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“An ongoing problem with two correct answers that are interdependent” Shoshana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9047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Sparks of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717040"/>
            <a:ext cx="8503920" cy="466344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latin typeface="Century Gothic"/>
                <a:cs typeface="Century Gothic"/>
              </a:rPr>
              <a:t>…it </a:t>
            </a:r>
            <a:r>
              <a:rPr lang="en-US" dirty="0">
                <a:latin typeface="Century Gothic"/>
                <a:cs typeface="Century Gothic"/>
              </a:rPr>
              <a:t>is the art of balancing opposites in such a way that they do not cancel each other but shoot sparks of light across their points of polarity. It looks at our desperate either/ors and tells us they are really both/ands—that life is larger than any of our concepts and can, if we let it, embrace our contradictions</a:t>
            </a:r>
            <a:r>
              <a:rPr lang="en-US" dirty="0" smtClean="0">
                <a:latin typeface="Century Gothic"/>
                <a:cs typeface="Century Gothic"/>
              </a:rPr>
              <a:t>.   	—</a:t>
            </a:r>
            <a:r>
              <a:rPr lang="en-US" i="1" dirty="0">
                <a:latin typeface="Century Gothic"/>
                <a:cs typeface="Century Gothic"/>
              </a:rPr>
              <a:t>Mary C. Morrison</a:t>
            </a:r>
            <a:endParaRPr lang="en-US" dirty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4224704" y="6297973"/>
            <a:ext cx="457200" cy="441325"/>
          </a:xfrm>
          <a:prstGeom prst="rect">
            <a:avLst/>
          </a:prstGeom>
        </p:spPr>
        <p:txBody>
          <a:bodyPr vert="horz" lIns="45704" tIns="45704" rIns="45704" bIns="45704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bg1"/>
                </a:solidFill>
              </a:defRPr>
            </a:lvl1pPr>
          </a:lstStyle>
          <a:p>
            <a:fld id="{56969FB6-8607-469E-84BB-4E9214D062C9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38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  <a:latin typeface="Century Gothic"/>
                <a:cs typeface="Century Gothic"/>
              </a:rPr>
              <a:t>Problem vs. Polarity</a:t>
            </a:r>
            <a:endParaRPr lang="en-US" dirty="0">
              <a:solidFill>
                <a:schemeClr val="accent3"/>
              </a:solidFill>
              <a:latin typeface="Century Gothic"/>
              <a:cs typeface="Century Gothic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772" y="2682869"/>
            <a:ext cx="3657600" cy="3678797"/>
          </a:xfrm>
        </p:spPr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A question or puzzle that needs to be solved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425109" y="2682869"/>
            <a:ext cx="3657600" cy="3678797"/>
          </a:xfrm>
        </p:spPr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A situation in which two seemingly contradictory states are really interdependent and must be maintained for success to occur over time 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4249935" y="6533477"/>
            <a:ext cx="457200" cy="441325"/>
          </a:xfrm>
          <a:prstGeom prst="rect">
            <a:avLst/>
          </a:prstGeom>
        </p:spPr>
        <p:txBody>
          <a:bodyPr vert="horz" lIns="45704" tIns="45704" rIns="45704" bIns="45704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fld id="{56969FB6-8607-469E-84BB-4E9214D062C9}" type="slidenum">
              <a:rPr lang="en-US" smtClean="0"/>
              <a:pPr marL="0" indent="0">
                <a:buNone/>
              </a:pPr>
              <a:t>62</a:t>
            </a:fld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22772" y="1990853"/>
            <a:ext cx="3657600" cy="638227"/>
          </a:xfrm>
          <a:solidFill>
            <a:srgbClr val="3DA2C5"/>
          </a:solidFill>
        </p:spPr>
        <p:txBody>
          <a:bodyPr/>
          <a:lstStyle/>
          <a:p>
            <a:pPr algn="ctr"/>
            <a:r>
              <a:rPr lang="en-US" sz="2800" b="0" dirty="0">
                <a:latin typeface="Century Gothic"/>
                <a:cs typeface="Century Gothic"/>
              </a:rPr>
              <a:t>Problem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425109" y="1990853"/>
            <a:ext cx="3657600" cy="638227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Century Gothic"/>
                <a:cs typeface="Century Gothic"/>
              </a:rPr>
              <a:t>Polarity</a:t>
            </a:r>
          </a:p>
        </p:txBody>
      </p:sp>
    </p:spTree>
    <p:extLst>
      <p:ext uri="{BB962C8B-B14F-4D97-AF65-F5344CB8AC3E}">
        <p14:creationId xmlns:p14="http://schemas.microsoft.com/office/powerpoint/2010/main" val="41236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entury Gothic"/>
                <a:cs typeface="Century Gothic"/>
              </a:rPr>
              <a:t>Problem or Polarity? – Four Lenses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1" y="1905134"/>
            <a:ext cx="8675075" cy="4482219"/>
          </a:xfrm>
        </p:spPr>
        <p:txBody>
          <a:bodyPr>
            <a:normAutofit fontScale="77500" lnSpcReduction="20000"/>
          </a:bodyPr>
          <a:lstStyle/>
          <a:p>
            <a:pPr marL="259251" indent="-259251">
              <a:spcBef>
                <a:spcPts val="538"/>
              </a:spcBef>
              <a:spcAft>
                <a:spcPts val="538"/>
              </a:spcAft>
              <a:buFont typeface="+mj-lt"/>
              <a:buAutoNum type="arabicPeriod"/>
            </a:pPr>
            <a:r>
              <a:rPr lang="en-US" sz="2900" dirty="0">
                <a:latin typeface="Century Gothic"/>
                <a:cs typeface="Century Gothic"/>
              </a:rPr>
              <a:t>Is the difficulty ongoing, like breathing?</a:t>
            </a:r>
          </a:p>
          <a:p>
            <a:pPr marL="548415" lvl="1" indent="-88317">
              <a:spcBef>
                <a:spcPct val="0"/>
              </a:spcBef>
              <a:buClr>
                <a:schemeClr val="accent6">
                  <a:lumMod val="75000"/>
                </a:schemeClr>
              </a:buClr>
            </a:pPr>
            <a:r>
              <a:rPr lang="en-US" sz="2100" dirty="0">
                <a:latin typeface="Century Gothic"/>
                <a:cs typeface="Century Gothic"/>
              </a:rPr>
              <a:t>yes = probably a polarity to manage</a:t>
            </a:r>
          </a:p>
          <a:p>
            <a:pPr marL="548415" lvl="1" indent="-88317">
              <a:spcBef>
                <a:spcPts val="269"/>
              </a:spcBef>
              <a:spcAft>
                <a:spcPts val="1077"/>
              </a:spcAft>
              <a:buClr>
                <a:schemeClr val="accent6">
                  <a:lumMod val="75000"/>
                </a:schemeClr>
              </a:buClr>
            </a:pPr>
            <a:r>
              <a:rPr lang="en-US" sz="2100" dirty="0">
                <a:latin typeface="Century Gothic"/>
                <a:cs typeface="Century Gothic"/>
              </a:rPr>
              <a:t>no = probably a problem to solve</a:t>
            </a:r>
          </a:p>
          <a:p>
            <a:pPr marL="259251" indent="-259251">
              <a:lnSpc>
                <a:spcPct val="120000"/>
              </a:lnSpc>
              <a:spcBef>
                <a:spcPts val="1077"/>
              </a:spcBef>
              <a:spcAft>
                <a:spcPts val="179"/>
              </a:spcAft>
              <a:buFont typeface="+mj-lt"/>
              <a:buAutoNum type="arabicPeriod"/>
            </a:pPr>
            <a:r>
              <a:rPr lang="en-US" sz="2900" dirty="0" smtClean="0">
                <a:latin typeface="Century Gothic"/>
                <a:cs typeface="Century Gothic"/>
              </a:rPr>
              <a:t>Is it a situation of moving “from” one state “to” another?</a:t>
            </a:r>
          </a:p>
          <a:p>
            <a:pPr marL="548415" lvl="1" indent="-88317">
              <a:spcBef>
                <a:spcPct val="0"/>
              </a:spcBef>
              <a:buClr>
                <a:schemeClr val="accent6">
                  <a:lumMod val="75000"/>
                </a:schemeClr>
              </a:buClr>
            </a:pPr>
            <a:r>
              <a:rPr lang="en-US" sz="2100" dirty="0">
                <a:latin typeface="Century Gothic"/>
                <a:cs typeface="Century Gothic"/>
              </a:rPr>
              <a:t>yes = probably a polarity to manage</a:t>
            </a:r>
          </a:p>
          <a:p>
            <a:pPr marL="548415" lvl="1" indent="-88317">
              <a:spcBef>
                <a:spcPts val="269"/>
              </a:spcBef>
              <a:spcAft>
                <a:spcPts val="1077"/>
              </a:spcAft>
              <a:buClr>
                <a:schemeClr val="accent6">
                  <a:lumMod val="75000"/>
                </a:schemeClr>
              </a:buClr>
            </a:pPr>
            <a:r>
              <a:rPr lang="en-US" sz="2100" dirty="0">
                <a:latin typeface="Century Gothic"/>
                <a:cs typeface="Century Gothic"/>
              </a:rPr>
              <a:t>no = probably a problem to solve</a:t>
            </a:r>
          </a:p>
          <a:p>
            <a:pPr marL="259251" indent="-259251">
              <a:lnSpc>
                <a:spcPct val="120000"/>
              </a:lnSpc>
              <a:spcBef>
                <a:spcPts val="1077"/>
              </a:spcBef>
              <a:spcAft>
                <a:spcPts val="179"/>
              </a:spcAft>
              <a:buFont typeface="+mj-lt"/>
              <a:buAutoNum type="arabicPeriod"/>
            </a:pPr>
            <a:r>
              <a:rPr lang="en-US" sz="2900" dirty="0" smtClean="0">
                <a:latin typeface="Century Gothic"/>
                <a:cs typeface="Century Gothic"/>
              </a:rPr>
              <a:t>Are </a:t>
            </a:r>
            <a:r>
              <a:rPr lang="en-US" sz="2900" dirty="0">
                <a:latin typeface="Century Gothic"/>
                <a:cs typeface="Century Gothic"/>
              </a:rPr>
              <a:t>there two alternatives that are </a:t>
            </a:r>
            <a:r>
              <a:rPr lang="en-US" sz="2900" dirty="0" smtClean="0">
                <a:latin typeface="Century Gothic"/>
                <a:cs typeface="Century Gothic"/>
              </a:rPr>
              <a:t>interdependent?</a:t>
            </a:r>
            <a:endParaRPr lang="en-US" sz="2900" dirty="0">
              <a:latin typeface="Century Gothic"/>
              <a:cs typeface="Century Gothic"/>
            </a:endParaRPr>
          </a:p>
          <a:p>
            <a:pPr marL="548415" lvl="1" indent="-88317">
              <a:spcBef>
                <a:spcPct val="0"/>
              </a:spcBef>
              <a:buClr>
                <a:schemeClr val="accent6">
                  <a:lumMod val="75000"/>
                </a:schemeClr>
              </a:buClr>
            </a:pPr>
            <a:r>
              <a:rPr lang="en-US" sz="2100" dirty="0">
                <a:latin typeface="Century Gothic"/>
                <a:cs typeface="Century Gothic"/>
              </a:rPr>
              <a:t>yes = probably a polarity to manage</a:t>
            </a:r>
          </a:p>
          <a:p>
            <a:pPr marL="548415" lvl="1" indent="-88317">
              <a:spcBef>
                <a:spcPts val="269"/>
              </a:spcBef>
              <a:spcAft>
                <a:spcPts val="1077"/>
              </a:spcAft>
              <a:buClr>
                <a:schemeClr val="accent6">
                  <a:lumMod val="75000"/>
                </a:schemeClr>
              </a:buClr>
            </a:pPr>
            <a:r>
              <a:rPr lang="en-US" sz="2100" dirty="0">
                <a:latin typeface="Century Gothic"/>
                <a:cs typeface="Century Gothic"/>
              </a:rPr>
              <a:t>no = probably a problem to solve</a:t>
            </a:r>
          </a:p>
          <a:p>
            <a:pPr marL="259251" indent="-25925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900" dirty="0" smtClean="0">
                <a:latin typeface="Century Gothic"/>
                <a:cs typeface="Century Gothic"/>
              </a:rPr>
              <a:t>Over </a:t>
            </a:r>
            <a:r>
              <a:rPr lang="en-US" sz="2900" dirty="0">
                <a:latin typeface="Century Gothic"/>
                <a:cs typeface="Century Gothic"/>
              </a:rPr>
              <a:t>time, </a:t>
            </a:r>
            <a:r>
              <a:rPr lang="en-US" sz="2900" dirty="0" smtClean="0">
                <a:latin typeface="Century Gothic"/>
                <a:cs typeface="Century Gothic"/>
              </a:rPr>
              <a:t>do you need the upsides of both options?</a:t>
            </a:r>
            <a:endParaRPr lang="en-US" altLang="ja-JP" sz="2900" dirty="0">
              <a:latin typeface="Century Gothic"/>
              <a:cs typeface="Century Gothic"/>
            </a:endParaRPr>
          </a:p>
          <a:p>
            <a:pPr marL="548415" lvl="1" indent="-88317">
              <a:spcBef>
                <a:spcPts val="0"/>
              </a:spcBef>
              <a:buClr>
                <a:schemeClr val="accent6">
                  <a:lumMod val="75000"/>
                </a:schemeClr>
              </a:buClr>
            </a:pPr>
            <a:r>
              <a:rPr lang="en-US" sz="2100" dirty="0">
                <a:latin typeface="Century Gothic"/>
                <a:cs typeface="Century Gothic"/>
              </a:rPr>
              <a:t>yes = probably a polarity to manage</a:t>
            </a:r>
          </a:p>
          <a:p>
            <a:pPr marL="548415" lvl="1" indent="-88317">
              <a:spcBef>
                <a:spcPts val="269"/>
              </a:spcBef>
              <a:spcAft>
                <a:spcPts val="1077"/>
              </a:spcAft>
              <a:buClr>
                <a:schemeClr val="accent6">
                  <a:lumMod val="75000"/>
                </a:schemeClr>
              </a:buClr>
            </a:pPr>
            <a:r>
              <a:rPr lang="en-US" sz="2100" dirty="0">
                <a:latin typeface="Century Gothic"/>
                <a:cs typeface="Century Gothic"/>
              </a:rPr>
              <a:t>no = probably a problem to solve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4224704" y="6297973"/>
            <a:ext cx="457200" cy="441325"/>
          </a:xfrm>
          <a:prstGeom prst="rect">
            <a:avLst/>
          </a:prstGeom>
        </p:spPr>
        <p:txBody>
          <a:bodyPr vert="horz" lIns="45704" tIns="45704" rIns="45704" bIns="45704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bg1"/>
                </a:solidFill>
              </a:defRPr>
            </a:lvl1pPr>
          </a:lstStyle>
          <a:p>
            <a:fld id="{56969FB6-8607-469E-84BB-4E9214D062C9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87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lanced Lower-L-to-upper 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7" t="14088" r="28612" b="14484"/>
          <a:stretch>
            <a:fillRect/>
          </a:stretch>
        </p:blipFill>
        <p:spPr bwMode="auto">
          <a:xfrm>
            <a:off x="2964917" y="1601114"/>
            <a:ext cx="3305386" cy="378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Balanced Lower-R-to-upper 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1" t="13339" r="27638" b="14684"/>
          <a:stretch>
            <a:fillRect/>
          </a:stretch>
        </p:blipFill>
        <p:spPr bwMode="auto">
          <a:xfrm>
            <a:off x="2683658" y="1328738"/>
            <a:ext cx="336393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/>
          </p:cNvSpPr>
          <p:nvPr/>
        </p:nvSpPr>
        <p:spPr bwMode="auto">
          <a:xfrm>
            <a:off x="3200400" y="685801"/>
            <a:ext cx="28575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24" bIns="0"/>
          <a:lstStyle/>
          <a:p>
            <a:pPr marL="39674" algn="ctr">
              <a:lnSpc>
                <a:spcPct val="190000"/>
              </a:lnSpc>
            </a:pPr>
            <a:r>
              <a:rPr lang="en-US" sz="3200" dirty="0">
                <a:latin typeface="Century Gothic"/>
                <a:ea typeface="MS PGothic" charset="0"/>
                <a:cs typeface="Century Gothic"/>
                <a:sym typeface="Arial" charset="0"/>
              </a:rPr>
              <a:t>Polarities</a:t>
            </a:r>
            <a:r>
              <a:rPr lang="en-US" sz="3200" dirty="0">
                <a:latin typeface="Copperplate Gothic Light"/>
                <a:ea typeface="MS PGothic" charset="0"/>
                <a:cs typeface="Copperplate Gothic Light"/>
                <a:sym typeface="Arial" charset="0"/>
              </a:rPr>
              <a:t> </a:t>
            </a:r>
            <a:r>
              <a:rPr lang="en-US" sz="3200" dirty="0">
                <a:latin typeface="Century Gothic"/>
                <a:ea typeface="MS PGothic" charset="0"/>
                <a:cs typeface="Century Gothic"/>
                <a:sym typeface="Arial" charset="0"/>
              </a:rPr>
              <a:t>are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4711750" y="3303588"/>
            <a:ext cx="120555" cy="19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087" tIns="38087" rIns="81302" bIns="38087">
            <a:spAutoFit/>
          </a:bodyPr>
          <a:lstStyle/>
          <a:p>
            <a:pPr marL="4763" algn="ctr">
              <a:lnSpc>
                <a:spcPct val="80000"/>
              </a:lnSpc>
            </a:pPr>
            <a:r>
              <a:rPr lang="en-US" sz="900" dirty="0">
                <a:latin typeface="Copperplate Gothic Light"/>
                <a:ea typeface="MS PGothic" charset="0"/>
                <a:cs typeface="Copperplate Gothic Light"/>
                <a:sym typeface="Times New Roman" charset="0"/>
              </a:rPr>
              <a:t> 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5181600" y="674691"/>
            <a:ext cx="3340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55521" indent="-155521">
              <a:lnSpc>
                <a:spcPts val="2150"/>
              </a:lnSpc>
              <a:spcBef>
                <a:spcPts val="450"/>
              </a:spcBef>
            </a:pPr>
            <a:r>
              <a:rPr lang="en-US" sz="2200" b="1" i="1" dirty="0">
                <a:latin typeface="Copperplate Gothic Light"/>
                <a:ea typeface="MS PGothic" charset="0"/>
                <a:cs typeface="Copperplate Gothic Light"/>
                <a:sym typeface="Times New Roman" charset="0"/>
              </a:rPr>
              <a:t>	</a:t>
            </a: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1025525" y="4605338"/>
            <a:ext cx="3340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155521" indent="-155521">
              <a:lnSpc>
                <a:spcPts val="2150"/>
              </a:lnSpc>
              <a:spcBef>
                <a:spcPts val="450"/>
              </a:spcBef>
            </a:pPr>
            <a:endParaRPr lang="en-US" sz="2200" b="1" i="1" dirty="0">
              <a:latin typeface="Copperplate Gothic Light"/>
              <a:ea typeface="MS PGothic" charset="0"/>
              <a:cs typeface="Copperplate Gothic Light"/>
              <a:sym typeface="Times New Roman" charset="0"/>
            </a:endParaRPr>
          </a:p>
          <a:p>
            <a:pPr marL="155521" indent="-155521">
              <a:lnSpc>
                <a:spcPts val="2150"/>
              </a:lnSpc>
              <a:spcBef>
                <a:spcPts val="450"/>
              </a:spcBef>
            </a:pPr>
            <a:r>
              <a:rPr lang="en-US" sz="2200" b="1" i="1" dirty="0">
                <a:latin typeface="Copperplate Gothic Light"/>
                <a:ea typeface="MS PGothic" charset="0"/>
                <a:cs typeface="Copperplate Gothic Light"/>
                <a:sym typeface="Times New Roman" charset="0"/>
              </a:rPr>
              <a:t>	</a:t>
            </a:r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5181600" y="4002088"/>
            <a:ext cx="3543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55521" indent="-155521">
              <a:lnSpc>
                <a:spcPts val="2150"/>
              </a:lnSpc>
              <a:spcBef>
                <a:spcPts val="450"/>
              </a:spcBef>
            </a:pPr>
            <a:r>
              <a:rPr lang="en-US" sz="2200" b="1" i="1" dirty="0">
                <a:latin typeface="Copperplate Gothic Light"/>
                <a:ea typeface="MS PGothic" charset="0"/>
                <a:cs typeface="Copperplate Gothic Light"/>
                <a:sym typeface="Times New Roman" charset="0"/>
              </a:rPr>
              <a:t>	</a:t>
            </a:r>
          </a:p>
          <a:p>
            <a:pPr marL="155521" indent="-155521">
              <a:lnSpc>
                <a:spcPts val="2150"/>
              </a:lnSpc>
              <a:spcBef>
                <a:spcPts val="450"/>
              </a:spcBef>
            </a:pPr>
            <a:r>
              <a:rPr lang="en-US" sz="2200" b="1" i="1" dirty="0">
                <a:latin typeface="Copperplate Gothic Light"/>
                <a:ea typeface="MS PGothic" charset="0"/>
                <a:cs typeface="Copperplate Gothic Light"/>
                <a:sym typeface="Times New Roman" charset="0"/>
              </a:rPr>
              <a:t>	</a:t>
            </a:r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1143003" y="3048001"/>
            <a:ext cx="260883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24" bIns="0">
            <a:spAutoFit/>
          </a:bodyPr>
          <a:lstStyle/>
          <a:p>
            <a:pPr marL="39674"/>
            <a:r>
              <a:rPr lang="en-US" sz="3200" dirty="0">
                <a:solidFill>
                  <a:srgbClr val="004080"/>
                </a:solidFill>
                <a:latin typeface="Century Gothic"/>
                <a:ea typeface="MS PGothic" charset="0"/>
                <a:cs typeface="Century Gothic"/>
                <a:sym typeface="Arial" charset="0"/>
              </a:rPr>
              <a:t>Unavoidable</a:t>
            </a:r>
          </a:p>
        </p:txBody>
      </p:sp>
      <p:sp>
        <p:nvSpPr>
          <p:cNvPr id="15" name="Rectangle 14"/>
          <p:cNvSpPr>
            <a:spLocks/>
          </p:cNvSpPr>
          <p:nvPr/>
        </p:nvSpPr>
        <p:spPr bwMode="auto">
          <a:xfrm>
            <a:off x="5487988" y="3055938"/>
            <a:ext cx="2206678" cy="49244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40624" bIns="0">
            <a:spAutoFit/>
          </a:bodyPr>
          <a:lstStyle/>
          <a:p>
            <a:pPr marL="39674"/>
            <a:r>
              <a:rPr lang="en-US" sz="3200" dirty="0">
                <a:solidFill>
                  <a:schemeClr val="accent5"/>
                </a:solidFill>
                <a:latin typeface="Century Gothic"/>
                <a:ea typeface="MS PGothic" charset="0"/>
                <a:cs typeface="Century Gothic"/>
                <a:sym typeface="Arial" charset="0"/>
              </a:rPr>
              <a:t>Unsolvable</a:t>
            </a:r>
          </a:p>
        </p:txBody>
      </p:sp>
      <p:sp>
        <p:nvSpPr>
          <p:cNvPr id="16" name="Rectangle 15"/>
          <p:cNvSpPr>
            <a:spLocks/>
          </p:cNvSpPr>
          <p:nvPr/>
        </p:nvSpPr>
        <p:spPr bwMode="auto">
          <a:xfrm>
            <a:off x="3155953" y="3629026"/>
            <a:ext cx="2732864" cy="492443"/>
          </a:xfrm>
          <a:prstGeom prst="rect">
            <a:avLst/>
          </a:prstGeom>
          <a:solidFill>
            <a:srgbClr val="FFFFFF">
              <a:alpha val="80783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24" bIns="0">
            <a:spAutoFit/>
          </a:bodyPr>
          <a:lstStyle/>
          <a:p>
            <a:pPr marL="39674"/>
            <a:r>
              <a:rPr lang="en-US" sz="3200" dirty="0">
                <a:solidFill>
                  <a:schemeClr val="accent4"/>
                </a:solidFill>
                <a:latin typeface="Century Gothic"/>
                <a:ea typeface="MS PGothic" charset="0"/>
                <a:cs typeface="Century Gothic"/>
                <a:sym typeface="Arial" charset="0"/>
              </a:rPr>
              <a:t>Indestructible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92400" y="5080001"/>
            <a:ext cx="184599" cy="36930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039600" y="6265334"/>
            <a:ext cx="184599" cy="36930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7" descr="Balanced Righ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98" t="15443" r="5890" b="13000"/>
          <a:stretch>
            <a:fillRect/>
          </a:stretch>
        </p:blipFill>
        <p:spPr bwMode="auto">
          <a:xfrm>
            <a:off x="6995476" y="1524003"/>
            <a:ext cx="1587350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Balanced Lef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2" t="15443" r="73438" b="13000"/>
          <a:stretch>
            <a:fillRect/>
          </a:stretch>
        </p:blipFill>
        <p:spPr bwMode="auto">
          <a:xfrm>
            <a:off x="533403" y="1524003"/>
            <a:ext cx="1618411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4224704" y="6297973"/>
            <a:ext cx="457200" cy="441325"/>
          </a:xfrm>
          <a:prstGeom prst="rect">
            <a:avLst/>
          </a:prstGeom>
        </p:spPr>
        <p:txBody>
          <a:bodyPr vert="horz" lIns="45704" tIns="45704" rIns="45704" bIns="45704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bg1"/>
                </a:solidFill>
              </a:defRPr>
            </a:lvl1pPr>
          </a:lstStyle>
          <a:p>
            <a:fld id="{56969FB6-8607-469E-84BB-4E9214D062C9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84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  <p:bldP spid="16" grpId="0" animBg="1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6272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862739"/>
              </p:ext>
            </p:extLst>
          </p:nvPr>
        </p:nvGraphicFramePr>
        <p:xfrm>
          <a:off x="314960" y="819549"/>
          <a:ext cx="8506315" cy="5297822"/>
        </p:xfrm>
        <a:graphic>
          <a:graphicData uri="http://schemas.openxmlformats.org/drawingml/2006/table">
            <a:tbl>
              <a:tblPr/>
              <a:tblGrid>
                <a:gridCol w="6387555"/>
                <a:gridCol w="2118760"/>
              </a:tblGrid>
              <a:tr h="513430"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MS PGothic" charset="0"/>
                          <a:cs typeface="MS PGothic" charset="0"/>
                        </a:rPr>
                        <a:t>Issue</a:t>
                      </a:r>
                    </a:p>
                  </a:txBody>
                  <a:tcPr marL="87616" marR="87616" marT="42518" marB="425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MS PGothic" charset="0"/>
                          <a:cs typeface="MS PGothic" charset="0"/>
                        </a:rPr>
                        <a:t>Polarity/Problem?</a:t>
                      </a:r>
                    </a:p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MS PGothic" charset="0"/>
                          <a:cs typeface="MS PGothic" charset="0"/>
                        </a:rPr>
                        <a:t>Criteria used?</a:t>
                      </a:r>
                    </a:p>
                  </a:txBody>
                  <a:tcPr marL="87616" marR="87616" marT="42518" marB="425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707998">
                <a:tc>
                  <a:txBody>
                    <a:bodyPr/>
                    <a:lstStyle/>
                    <a:p>
                      <a:pPr marL="236538" marR="0" lvl="0" indent="-236538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charset="0"/>
                          <a:ea typeface="MS PGothic" charset="0"/>
                          <a:cs typeface="MS PGothic" charset="0"/>
                        </a:rPr>
                        <a:t>1. Where do we go for lunch? Sam likes, </a:t>
                      </a:r>
                      <a:r>
                        <a:rPr kumimoji="0" lang="ja-JP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charset="0"/>
                          <a:ea typeface="MS PGothic" charset="0"/>
                          <a:cs typeface="MS PGothic" charset="0"/>
                        </a:rPr>
                        <a:t>“</a:t>
                      </a:r>
                      <a:r>
                        <a:rPr kumimoji="0" lang="en-US" altLang="ja-JP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charset="0"/>
                          <a:ea typeface="MS PGothic" charset="0"/>
                          <a:cs typeface="MS PGothic" charset="0"/>
                        </a:rPr>
                        <a:t>Wanda</a:t>
                      </a:r>
                      <a:r>
                        <a:rPr kumimoji="0" lang="ja-JP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charset="0"/>
                          <a:ea typeface="MS PGothic" charset="0"/>
                          <a:cs typeface="MS PGothic" charset="0"/>
                        </a:rPr>
                        <a:t>’</a:t>
                      </a:r>
                      <a:r>
                        <a:rPr kumimoji="0" lang="en-US" altLang="ja-JP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charset="0"/>
                          <a:ea typeface="MS PGothic" charset="0"/>
                          <a:cs typeface="MS PGothic" charset="0"/>
                        </a:rPr>
                        <a:t>s Wonder Bar</a:t>
                      </a:r>
                      <a:r>
                        <a:rPr kumimoji="0" lang="ja-JP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charset="0"/>
                          <a:ea typeface="MS PGothic" charset="0"/>
                          <a:cs typeface="MS PGothic" charset="0"/>
                        </a:rPr>
                        <a:t>”</a:t>
                      </a:r>
                      <a:r>
                        <a:rPr kumimoji="0" lang="en-US" altLang="ja-JP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charset="0"/>
                          <a:ea typeface="MS PGothic" charset="0"/>
                          <a:cs typeface="MS PGothic" charset="0"/>
                        </a:rPr>
                        <a:t> and Linda likes, </a:t>
                      </a:r>
                      <a:r>
                        <a:rPr kumimoji="0" lang="ja-JP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charset="0"/>
                          <a:ea typeface="MS PGothic" charset="0"/>
                          <a:cs typeface="MS PGothic" charset="0"/>
                        </a:rPr>
                        <a:t>“</a:t>
                      </a:r>
                      <a:r>
                        <a:rPr kumimoji="0" lang="en-US" altLang="ja-JP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charset="0"/>
                          <a:ea typeface="MS PGothic" charset="0"/>
                          <a:cs typeface="MS PGothic" charset="0"/>
                        </a:rPr>
                        <a:t>The Nostalgic Noodle.</a:t>
                      </a:r>
                      <a:r>
                        <a:rPr kumimoji="0" lang="ja-JP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charset="0"/>
                          <a:ea typeface="MS PGothic" charset="0"/>
                          <a:cs typeface="MS PGothic" charset="0"/>
                        </a:rPr>
                        <a:t>”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Condensed" charset="0"/>
                        <a:ea typeface="MS PGothic" charset="0"/>
                        <a:cs typeface="MS PGothic" charset="0"/>
                      </a:endParaRPr>
                    </a:p>
                  </a:txBody>
                  <a:tcPr marL="87616" marR="87616" marT="42518" marB="425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ea typeface="MS PGothic" charset="0"/>
                        <a:cs typeface="MS PGothic" charset="0"/>
                      </a:endParaRPr>
                    </a:p>
                  </a:txBody>
                  <a:tcPr marL="87616" marR="87616" marT="42518" marB="425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7998">
                <a:tc>
                  <a:txBody>
                    <a:bodyPr/>
                    <a:lstStyle/>
                    <a:p>
                      <a:pPr marL="287338" marR="0" lvl="0" indent="-287338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charset="0"/>
                          <a:ea typeface="MS PGothic" charset="0"/>
                          <a:cs typeface="MS PGothic" charset="0"/>
                        </a:rPr>
                        <a:t>2. We have to get rid of our silo mentality. Let</a:t>
                      </a:r>
                      <a:r>
                        <a:rPr kumimoji="0" lang="ja-JP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charset="0"/>
                          <a:ea typeface="MS PGothic" charset="0"/>
                          <a:cs typeface="MS PGothic" charset="0"/>
                        </a:rPr>
                        <a:t>’</a:t>
                      </a:r>
                      <a:r>
                        <a:rPr kumimoji="0" lang="en-US" altLang="ja-JP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charset="0"/>
                          <a:ea typeface="MS PGothic" charset="0"/>
                          <a:cs typeface="MS PGothic" charset="0"/>
                        </a:rPr>
                        <a:t>s break down the barriers and become and integrated team.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Condensed" charset="0"/>
                        <a:ea typeface="MS PGothic" charset="0"/>
                        <a:cs typeface="MS PGothic" charset="0"/>
                      </a:endParaRPr>
                    </a:p>
                  </a:txBody>
                  <a:tcPr marL="87616" marR="87616" marT="42518" marB="425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ea typeface="MS PGothic" charset="0"/>
                        <a:cs typeface="MS PGothic" charset="0"/>
                      </a:endParaRPr>
                    </a:p>
                  </a:txBody>
                  <a:tcPr marL="87616" marR="87616" marT="42518" marB="425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699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charset="0"/>
                          <a:ea typeface="MS PGothic" charset="0"/>
                          <a:cs typeface="MS PGothic" charset="0"/>
                        </a:rPr>
                        <a:t>3. How do we get to the top of this mountain?</a:t>
                      </a:r>
                    </a:p>
                  </a:txBody>
                  <a:tcPr marL="87616" marR="87616" marT="42518" marB="425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646B86"/>
                        </a:solidFill>
                        <a:effectLst/>
                        <a:latin typeface="+mj-lt"/>
                        <a:ea typeface="MS PGothic" charset="0"/>
                        <a:cs typeface="MS PGothic" charset="0"/>
                      </a:endParaRPr>
                    </a:p>
                  </a:txBody>
                  <a:tcPr marL="87616" marR="87616" marT="42518" marB="425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743">
                <a:tc>
                  <a:txBody>
                    <a:bodyPr/>
                    <a:lstStyle/>
                    <a:p>
                      <a:pPr marL="236538" marR="0" lvl="0" indent="-236538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charset="0"/>
                          <a:ea typeface="MS PGothic" charset="0"/>
                          <a:cs typeface="MS PGothic" charset="0"/>
                        </a:rPr>
                        <a:t>4. We are becoming an international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charset="0"/>
                          <a:ea typeface="MS PGothic" charset="0"/>
                          <a:cs typeface="MS PGothic" charset="0"/>
                        </a:rPr>
                        <a:t>organization. 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charset="0"/>
                          <a:ea typeface="MS PGothic" charset="0"/>
                          <a:cs typeface="MS PGothic" charset="0"/>
                        </a:rPr>
                        <a:t>How do we get our people to think globally?</a:t>
                      </a:r>
                    </a:p>
                  </a:txBody>
                  <a:tcPr marL="87616" marR="87616" marT="42518" marB="425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ea typeface="MS PGothic" charset="0"/>
                        <a:cs typeface="MS PGothic" charset="0"/>
                      </a:endParaRPr>
                    </a:p>
                  </a:txBody>
                  <a:tcPr marL="87616" marR="87616" marT="42518" marB="425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743">
                <a:tc>
                  <a:txBody>
                    <a:bodyPr/>
                    <a:lstStyle/>
                    <a:p>
                      <a:pPr marL="287338" marR="0" lvl="0" indent="-287338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charset="0"/>
                          <a:ea typeface="MS PGothic" charset="0"/>
                          <a:cs typeface="MS PGothic" charset="0"/>
                        </a:rPr>
                        <a:t>5. Should we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charset="0"/>
                          <a:ea typeface="MS PGothic" charset="0"/>
                          <a:cs typeface="MS PGothic" charset="0"/>
                        </a:rPr>
                        <a:t>go after the grant from with </a:t>
                      </a:r>
                      <a:r>
                        <a:rPr kumimoji="0" lang="ja-JP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charset="0"/>
                          <a:ea typeface="MS PGothic" charset="0"/>
                          <a:cs typeface="MS PGothic" charset="0"/>
                        </a:rPr>
                        <a:t>“</a:t>
                      </a:r>
                      <a:r>
                        <a:rPr kumimoji="0" lang="en-US" altLang="ja-JP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charset="0"/>
                          <a:ea typeface="MS PGothic" charset="0"/>
                          <a:cs typeface="MS PGothic" charset="0"/>
                        </a:rPr>
                        <a:t>Mega-Corp.?</a:t>
                      </a:r>
                      <a:r>
                        <a:rPr kumimoji="0" lang="ja-JP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charset="0"/>
                          <a:ea typeface="MS PGothic" charset="0"/>
                          <a:cs typeface="MS PGothic" charset="0"/>
                        </a:rPr>
                        <a:t>”</a:t>
                      </a:r>
                      <a:r>
                        <a:rPr kumimoji="0" lang="en-US" altLang="ja-JP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charset="0"/>
                          <a:ea typeface="MS PGothic" charset="0"/>
                          <a:cs typeface="MS PGothic" charset="0"/>
                        </a:rPr>
                        <a:t> It would certainly help </a:t>
                      </a:r>
                      <a:r>
                        <a:rPr kumimoji="0" lang="en-US" altLang="ja-JP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charset="0"/>
                          <a:ea typeface="MS PGothic" charset="0"/>
                          <a:cs typeface="MS PGothic" charset="0"/>
                        </a:rPr>
                        <a:t>meet our fundraising goals.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Condensed" charset="0"/>
                        <a:ea typeface="MS PGothic" charset="0"/>
                        <a:cs typeface="MS PGothic" charset="0"/>
                      </a:endParaRPr>
                    </a:p>
                  </a:txBody>
                  <a:tcPr marL="87616" marR="87616" marT="42518" marB="425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646B86"/>
                        </a:solidFill>
                        <a:effectLst/>
                        <a:latin typeface="+mj-lt"/>
                        <a:ea typeface="MS PGothic" charset="0"/>
                        <a:cs typeface="MS PGothic" charset="0"/>
                      </a:endParaRPr>
                    </a:p>
                  </a:txBody>
                  <a:tcPr marL="87616" marR="87616" marT="42518" marB="425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743">
                <a:tc>
                  <a:txBody>
                    <a:bodyPr/>
                    <a:lstStyle/>
                    <a:p>
                      <a:pPr marL="236538" marR="0" lvl="0" indent="-236538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charset="0"/>
                          <a:ea typeface="MS PGothic" charset="0"/>
                          <a:cs typeface="MS PGothic" charset="0"/>
                        </a:rPr>
                        <a:t>6. How do we get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charset="0"/>
                          <a:ea typeface="MS PGothic" charset="0"/>
                          <a:cs typeface="MS PGothic" charset="0"/>
                        </a:rPr>
                        <a:t>support from town councils to support the effort?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Condensed" charset="0"/>
                        <a:ea typeface="MS PGothic" charset="0"/>
                        <a:cs typeface="MS PGothic" charset="0"/>
                      </a:endParaRPr>
                    </a:p>
                  </a:txBody>
                  <a:tcPr marL="87616" marR="87616" marT="42518" marB="425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646B86"/>
                        </a:solidFill>
                        <a:effectLst/>
                        <a:latin typeface="+mj-lt"/>
                        <a:ea typeface="MS PGothic" charset="0"/>
                        <a:cs typeface="MS PGothic" charset="0"/>
                      </a:endParaRPr>
                    </a:p>
                  </a:txBody>
                  <a:tcPr marL="87616" marR="87616" marT="42518" marB="425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7998">
                <a:tc>
                  <a:txBody>
                    <a:bodyPr/>
                    <a:lstStyle/>
                    <a:p>
                      <a:pPr marL="236538" marR="0" lvl="0" indent="-236538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charset="0"/>
                          <a:ea typeface="MS PGothic" charset="0"/>
                          <a:cs typeface="MS PGothic" charset="0"/>
                        </a:rPr>
                        <a:t>7. Our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charset="0"/>
                          <a:ea typeface="MS PGothic" charset="0"/>
                          <a:cs typeface="MS PGothic" charset="0"/>
                        </a:rPr>
                        <a:t>community partners 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Condensed" charset="0"/>
                          <a:ea typeface="MS PGothic" charset="0"/>
                          <a:cs typeface="MS PGothic" charset="0"/>
                        </a:rPr>
                        <a:t>have to talk to everyone before deciding. How can we get them to decide faster?</a:t>
                      </a:r>
                    </a:p>
                  </a:txBody>
                  <a:tcPr marL="87616" marR="87616" marT="42518" marB="425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D16349"/>
                        </a:solidFill>
                        <a:effectLst/>
                        <a:latin typeface="+mj-lt"/>
                        <a:ea typeface="MS PGothic" charset="0"/>
                        <a:cs typeface="MS PGothic" charset="0"/>
                      </a:endParaRPr>
                    </a:p>
                  </a:txBody>
                  <a:tcPr marL="87616" marR="87616" marT="42518" marB="425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23458" y="201709"/>
            <a:ext cx="7836477" cy="53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50" tIns="43225" rIns="86450" bIns="43225">
            <a:spAutoFit/>
          </a:bodyPr>
          <a:lstStyle>
            <a:lvl1pPr defTabSz="963613" eaLnBrk="0" hangingPunct="0">
              <a:defRPr sz="12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63613" eaLnBrk="0" hangingPunct="0">
              <a:defRPr sz="12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63613" eaLnBrk="0" hangingPunct="0">
              <a:defRPr sz="12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63613" eaLnBrk="0" hangingPunct="0">
              <a:defRPr sz="12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63613" eaLnBrk="0" hangingPunct="0">
              <a:defRPr sz="12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defTabSz="963613" eaLnBrk="0" fontAlgn="base" hangingPunct="0">
              <a:lnSpc>
                <a:spcPts val="2400"/>
              </a:lnSpc>
              <a:spcBef>
                <a:spcPts val="5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defTabSz="963613" eaLnBrk="0" fontAlgn="base" hangingPunct="0">
              <a:lnSpc>
                <a:spcPts val="2400"/>
              </a:lnSpc>
              <a:spcBef>
                <a:spcPts val="5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defTabSz="963613" eaLnBrk="0" fontAlgn="base" hangingPunct="0">
              <a:lnSpc>
                <a:spcPts val="2400"/>
              </a:lnSpc>
              <a:spcBef>
                <a:spcPts val="5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defTabSz="963613" eaLnBrk="0" fontAlgn="base" hangingPunct="0">
              <a:lnSpc>
                <a:spcPts val="2400"/>
              </a:lnSpc>
              <a:spcBef>
                <a:spcPts val="5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900" b="0" dirty="0">
                <a:solidFill>
                  <a:srgbClr val="8CADAE"/>
                </a:solidFill>
                <a:latin typeface="Century Gothic"/>
              </a:rPr>
              <a:t>Problem or Polarity</a:t>
            </a:r>
            <a:r>
              <a:rPr lang="en-US" sz="2900" b="0" dirty="0" smtClean="0">
                <a:solidFill>
                  <a:srgbClr val="8CADAE"/>
                </a:solidFill>
                <a:latin typeface="Century Gothic"/>
              </a:rPr>
              <a:t>?</a:t>
            </a:r>
            <a:endParaRPr lang="en-US" sz="2900" b="0" dirty="0">
              <a:solidFill>
                <a:srgbClr val="8CADAE"/>
              </a:solidFill>
              <a:latin typeface="Century Gothic"/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4224704" y="6297973"/>
            <a:ext cx="457200" cy="441325"/>
          </a:xfrm>
          <a:prstGeom prst="rect">
            <a:avLst/>
          </a:prstGeom>
        </p:spPr>
        <p:txBody>
          <a:bodyPr vert="horz" lIns="45704" tIns="45704" rIns="45704" bIns="45704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bg1"/>
                </a:solidFill>
              </a:defRPr>
            </a:lvl1pPr>
          </a:lstStyle>
          <a:p>
            <a:fld id="{56969FB6-8607-469E-84BB-4E9214D062C9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716889" y="1439333"/>
            <a:ext cx="2088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4B1B7C"/>
                </a:solidFill>
              </a:rPr>
              <a:t>Problem</a:t>
            </a:r>
            <a:endParaRPr lang="en-US" sz="2800" dirty="0">
              <a:solidFill>
                <a:srgbClr val="4B1B7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4067" y="2791177"/>
            <a:ext cx="2088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4B1B7C"/>
                </a:solidFill>
              </a:rPr>
              <a:t>Problem</a:t>
            </a:r>
            <a:endParaRPr lang="en-US" sz="2800" dirty="0">
              <a:solidFill>
                <a:srgbClr val="4B1B7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4067" y="4117621"/>
            <a:ext cx="2088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4B1B7C"/>
                </a:solidFill>
              </a:rPr>
              <a:t>Problem</a:t>
            </a:r>
            <a:endParaRPr lang="en-US" sz="2800" dirty="0">
              <a:solidFill>
                <a:srgbClr val="4B1B7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4067" y="4809066"/>
            <a:ext cx="2088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4B1B7C"/>
                </a:solidFill>
              </a:rPr>
              <a:t>Problem</a:t>
            </a:r>
            <a:endParaRPr lang="en-US" sz="2800" dirty="0">
              <a:solidFill>
                <a:srgbClr val="4B1B7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9955" y="2170288"/>
            <a:ext cx="2088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Polarity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1244" y="3437466"/>
            <a:ext cx="2088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Polarity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5355" y="5497688"/>
            <a:ext cx="2088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Polarity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3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33400" y="294028"/>
            <a:ext cx="8153400" cy="5692436"/>
            <a:chOff x="0" y="-317"/>
            <a:chExt cx="5768" cy="3856"/>
          </a:xfrm>
        </p:grpSpPr>
        <p:sp>
          <p:nvSpPr>
            <p:cNvPr id="7" name="Rectangle 6"/>
            <p:cNvSpPr>
              <a:spLocks/>
            </p:cNvSpPr>
            <p:nvPr/>
          </p:nvSpPr>
          <p:spPr bwMode="auto">
            <a:xfrm>
              <a:off x="0" y="-317"/>
              <a:ext cx="5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85932" bIns="38100"/>
            <a:lstStyle/>
            <a:p>
              <a:pPr marL="9522" algn="ctr">
                <a:spcBef>
                  <a:spcPts val="1550"/>
                </a:spcBef>
              </a:pPr>
              <a:r>
                <a:rPr lang="en-US" sz="2700" dirty="0">
                  <a:latin typeface="Microsoft Sans Serif"/>
                  <a:ea typeface="MS PGothic" charset="0"/>
                  <a:cs typeface="Microsoft Sans Serif"/>
                  <a:sym typeface="Times New Roman" charset="0"/>
                </a:rPr>
                <a:t>Using a Polarity Map</a:t>
              </a: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74" y="2157"/>
              <a:ext cx="123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Copperplate Gothic Light"/>
                <a:cs typeface="Copperplate Gothic Light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4252" y="2157"/>
              <a:ext cx="123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Copperplate Gothic Light"/>
                <a:cs typeface="Copperplate Gothic Light"/>
              </a:endParaRPr>
            </a:p>
          </p:txBody>
        </p:sp>
        <p:sp>
          <p:nvSpPr>
            <p:cNvPr id="10" name="Rectangle 9"/>
            <p:cNvSpPr>
              <a:spLocks/>
            </p:cNvSpPr>
            <p:nvPr/>
          </p:nvSpPr>
          <p:spPr bwMode="auto">
            <a:xfrm>
              <a:off x="136" y="2255"/>
              <a:ext cx="152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103152" indent="-103152">
                <a:lnSpc>
                  <a:spcPts val="1613"/>
                </a:lnSpc>
              </a:pPr>
              <a:r>
                <a:rPr lang="en-US" dirty="0">
                  <a:latin typeface="Century Gothic"/>
                  <a:ea typeface="MS PGothic" charset="0"/>
                  <a:cs typeface="Century Gothic"/>
                  <a:sym typeface="Times New Roman" charset="0"/>
                </a:rPr>
                <a:t>Early Warnings</a:t>
              </a:r>
            </a:p>
          </p:txBody>
        </p:sp>
        <p:sp>
          <p:nvSpPr>
            <p:cNvPr id="11" name="Rectangle 10"/>
            <p:cNvSpPr>
              <a:spLocks/>
            </p:cNvSpPr>
            <p:nvPr/>
          </p:nvSpPr>
          <p:spPr bwMode="auto">
            <a:xfrm>
              <a:off x="4248" y="2255"/>
              <a:ext cx="138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106326" indent="-106326">
                <a:lnSpc>
                  <a:spcPts val="1613"/>
                </a:lnSpc>
              </a:pPr>
              <a:r>
                <a:rPr lang="en-US" dirty="0">
                  <a:latin typeface="Century Gothic"/>
                  <a:ea typeface="MS PGothic" charset="0"/>
                  <a:cs typeface="Century Gothic"/>
                  <a:sym typeface="Times New Roman" charset="0"/>
                </a:rPr>
                <a:t>Early Warnings</a:t>
              </a:r>
            </a:p>
          </p:txBody>
        </p:sp>
        <p:sp>
          <p:nvSpPr>
            <p:cNvPr id="12" name="Rectangle 11"/>
            <p:cNvSpPr>
              <a:spLocks/>
            </p:cNvSpPr>
            <p:nvPr/>
          </p:nvSpPr>
          <p:spPr bwMode="auto">
            <a:xfrm>
              <a:off x="4295" y="381"/>
              <a:ext cx="13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107911" indent="-107911">
                <a:lnSpc>
                  <a:spcPts val="1613"/>
                </a:lnSpc>
              </a:pPr>
              <a:r>
                <a:rPr lang="en-US" dirty="0">
                  <a:latin typeface="Century Gothic"/>
                  <a:ea typeface="MS PGothic" charset="0"/>
                  <a:cs typeface="Century Gothic"/>
                  <a:sym typeface="Times New Roman" charset="0"/>
                </a:rPr>
                <a:t>Action Steps</a:t>
              </a:r>
            </a:p>
          </p:txBody>
        </p:sp>
        <p:sp>
          <p:nvSpPr>
            <p:cNvPr id="13" name="Rectangle 12"/>
            <p:cNvSpPr>
              <a:spLocks/>
            </p:cNvSpPr>
            <p:nvPr/>
          </p:nvSpPr>
          <p:spPr bwMode="auto">
            <a:xfrm>
              <a:off x="175" y="430"/>
              <a:ext cx="152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103152" indent="-103152">
                <a:lnSpc>
                  <a:spcPts val="1613"/>
                </a:lnSpc>
              </a:pPr>
              <a:r>
                <a:rPr lang="en-US" dirty="0">
                  <a:latin typeface="Century Gothic"/>
                  <a:ea typeface="MS PGothic" charset="0"/>
                  <a:cs typeface="Century Gothic"/>
                  <a:sym typeface="Times New Roman" charset="0"/>
                </a:rPr>
                <a:t>Action Steps</a:t>
              </a:r>
            </a:p>
          </p:txBody>
        </p:sp>
        <p:sp>
          <p:nvSpPr>
            <p:cNvPr id="14" name="AutoShape 13"/>
            <p:cNvSpPr>
              <a:spLocks/>
            </p:cNvSpPr>
            <p:nvPr/>
          </p:nvSpPr>
          <p:spPr bwMode="auto">
            <a:xfrm rot="10800000" flipH="1">
              <a:off x="1578" y="685"/>
              <a:ext cx="1278" cy="129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294 h 21600"/>
                <a:gd name="T4" fmla="*/ 1278 w 21600"/>
                <a:gd name="T5" fmla="*/ 1294 h 21600"/>
                <a:gd name="T6" fmla="*/ 1278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37B9E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Copperplate Gothic Light"/>
                <a:cs typeface="Copperplate Gothic Light"/>
              </a:endParaRPr>
            </a:p>
          </p:txBody>
        </p:sp>
        <p:sp>
          <p:nvSpPr>
            <p:cNvPr id="15" name="AutoShape 14"/>
            <p:cNvSpPr>
              <a:spLocks/>
            </p:cNvSpPr>
            <p:nvPr/>
          </p:nvSpPr>
          <p:spPr bwMode="auto">
            <a:xfrm rot="10800000" flipH="1">
              <a:off x="2856" y="685"/>
              <a:ext cx="1276" cy="13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300 h 21600"/>
                <a:gd name="T4" fmla="*/ 1276 w 21600"/>
                <a:gd name="T5" fmla="*/ 1300 h 21600"/>
                <a:gd name="T6" fmla="*/ 1276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4B1B7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Copperplate Gothic Light"/>
                <a:cs typeface="Copperplate Gothic Light"/>
              </a:endParaRPr>
            </a:p>
          </p:txBody>
        </p:sp>
        <p:sp>
          <p:nvSpPr>
            <p:cNvPr id="16" name="AutoShape 15"/>
            <p:cNvSpPr>
              <a:spLocks/>
            </p:cNvSpPr>
            <p:nvPr/>
          </p:nvSpPr>
          <p:spPr bwMode="auto">
            <a:xfrm rot="10800000" flipH="1">
              <a:off x="2854" y="1979"/>
              <a:ext cx="1278" cy="12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290 h 21600"/>
                <a:gd name="T4" fmla="*/ 1278 w 21600"/>
                <a:gd name="T5" fmla="*/ 1290 h 21600"/>
                <a:gd name="T6" fmla="*/ 1278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Copperplate Gothic Light"/>
                <a:cs typeface="Copperplate Gothic Light"/>
              </a:endParaRPr>
            </a:p>
          </p:txBody>
        </p:sp>
        <p:sp>
          <p:nvSpPr>
            <p:cNvPr id="17" name="AutoShape 16"/>
            <p:cNvSpPr>
              <a:spLocks/>
            </p:cNvSpPr>
            <p:nvPr/>
          </p:nvSpPr>
          <p:spPr bwMode="auto">
            <a:xfrm rot="10800000" flipH="1">
              <a:off x="1578" y="1979"/>
              <a:ext cx="1278" cy="12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290 h 21600"/>
                <a:gd name="T4" fmla="*/ 1278 w 21600"/>
                <a:gd name="T5" fmla="*/ 1290 h 21600"/>
                <a:gd name="T6" fmla="*/ 1278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4B1B7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Copperplate Gothic Light"/>
                <a:cs typeface="Copperplate Gothic Light"/>
              </a:endParaRPr>
            </a:p>
          </p:txBody>
        </p:sp>
        <p:sp>
          <p:nvSpPr>
            <p:cNvPr id="18" name="Rectangle 17"/>
            <p:cNvSpPr>
              <a:spLocks/>
            </p:cNvSpPr>
            <p:nvPr/>
          </p:nvSpPr>
          <p:spPr bwMode="auto">
            <a:xfrm rot="10800000" flipH="1">
              <a:off x="2181" y="413"/>
              <a:ext cx="1339" cy="27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Copperplate Gothic Light"/>
                <a:cs typeface="Copperplate Gothic Light"/>
              </a:endParaRPr>
            </a:p>
          </p:txBody>
        </p:sp>
        <p:sp>
          <p:nvSpPr>
            <p:cNvPr id="19" name="Rectangle 18"/>
            <p:cNvSpPr>
              <a:spLocks/>
            </p:cNvSpPr>
            <p:nvPr/>
          </p:nvSpPr>
          <p:spPr bwMode="auto">
            <a:xfrm rot="10800000" flipH="1">
              <a:off x="2187" y="3269"/>
              <a:ext cx="1339" cy="2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Copperplate Gothic Light"/>
                <a:cs typeface="Copperplate Gothic Light"/>
              </a:endParaRPr>
            </a:p>
          </p:txBody>
        </p:sp>
        <p:sp>
          <p:nvSpPr>
            <p:cNvPr id="20" name="Oval 19"/>
            <p:cNvSpPr>
              <a:spLocks/>
            </p:cNvSpPr>
            <p:nvPr/>
          </p:nvSpPr>
          <p:spPr bwMode="auto">
            <a:xfrm>
              <a:off x="1833" y="1807"/>
              <a:ext cx="748" cy="381"/>
            </a:xfrm>
            <a:prstGeom prst="ellipse">
              <a:avLst/>
            </a:prstGeom>
            <a:solidFill>
              <a:srgbClr val="37B9E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Copperplate Gothic Light"/>
                <a:cs typeface="Copperplate Gothic Light"/>
              </a:endParaRPr>
            </a:p>
          </p:txBody>
        </p:sp>
        <p:sp>
          <p:nvSpPr>
            <p:cNvPr id="21" name="Oval 21"/>
            <p:cNvSpPr>
              <a:spLocks/>
            </p:cNvSpPr>
            <p:nvPr/>
          </p:nvSpPr>
          <p:spPr bwMode="auto">
            <a:xfrm>
              <a:off x="3161" y="1796"/>
              <a:ext cx="748" cy="381"/>
            </a:xfrm>
            <a:prstGeom prst="ellipse">
              <a:avLst/>
            </a:prstGeom>
            <a:solidFill>
              <a:srgbClr val="4B1B7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Copperplate Gothic Light"/>
                <a:cs typeface="Copperplate Gothic Light"/>
              </a:endParaRPr>
            </a:p>
          </p:txBody>
        </p:sp>
      </p:grpSp>
      <p:sp>
        <p:nvSpPr>
          <p:cNvPr id="22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4224704" y="6297973"/>
            <a:ext cx="457200" cy="441325"/>
          </a:xfrm>
          <a:prstGeom prst="rect">
            <a:avLst/>
          </a:prstGeom>
        </p:spPr>
        <p:txBody>
          <a:bodyPr vert="horz" lIns="45704" tIns="45704" rIns="45704" bIns="45704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bg1"/>
                </a:solidFill>
              </a:defRPr>
            </a:lvl1pPr>
          </a:lstStyle>
          <a:p>
            <a:fld id="{56969FB6-8607-469E-84BB-4E9214D062C9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2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/>
          </p:cNvSpPr>
          <p:nvPr/>
        </p:nvSpPr>
        <p:spPr bwMode="auto">
          <a:xfrm>
            <a:off x="304800" y="381000"/>
            <a:ext cx="843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087" tIns="38087" rIns="85978" bIns="38087"/>
          <a:lstStyle/>
          <a:p>
            <a:pPr marL="9522" algn="ctr">
              <a:spcBef>
                <a:spcPts val="1550"/>
              </a:spcBef>
            </a:pPr>
            <a:r>
              <a:rPr lang="en-US" sz="2700" dirty="0">
                <a:latin typeface="Century Gothic"/>
                <a:ea typeface="MS PGothic" charset="0"/>
                <a:cs typeface="Century Gothic"/>
                <a:sym typeface="Times New Roman" charset="0"/>
              </a:rPr>
              <a:t>Managing Polarities in 3 Steps</a:t>
            </a:r>
          </a:p>
        </p:txBody>
      </p:sp>
      <p:sp>
        <p:nvSpPr>
          <p:cNvPr id="8" name="AutoShape 5"/>
          <p:cNvSpPr>
            <a:spLocks/>
          </p:cNvSpPr>
          <p:nvPr/>
        </p:nvSpPr>
        <p:spPr bwMode="auto">
          <a:xfrm>
            <a:off x="4343400" y="2514600"/>
            <a:ext cx="463550" cy="628650"/>
          </a:xfrm>
          <a:custGeom>
            <a:avLst/>
            <a:gdLst>
              <a:gd name="T0" fmla="*/ 0 w 21600"/>
              <a:gd name="T1" fmla="*/ 471488 h 21600"/>
              <a:gd name="T2" fmla="*/ 115888 w 21600"/>
              <a:gd name="T3" fmla="*/ 471488 h 21600"/>
              <a:gd name="T4" fmla="*/ 115888 w 21600"/>
              <a:gd name="T5" fmla="*/ 0 h 21600"/>
              <a:gd name="T6" fmla="*/ 347663 w 21600"/>
              <a:gd name="T7" fmla="*/ 0 h 21600"/>
              <a:gd name="T8" fmla="*/ 347663 w 21600"/>
              <a:gd name="T9" fmla="*/ 471488 h 21600"/>
              <a:gd name="T10" fmla="*/ 463550 w 21600"/>
              <a:gd name="T11" fmla="*/ 471488 h 21600"/>
              <a:gd name="T12" fmla="*/ 231775 w 21600"/>
              <a:gd name="T13" fmla="*/ 628650 h 21600"/>
              <a:gd name="T14" fmla="*/ 0 w 21600"/>
              <a:gd name="T15" fmla="*/ 471488 h 21600"/>
              <a:gd name="T16" fmla="*/ 0 w 21600"/>
              <a:gd name="T17" fmla="*/ 471488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00"/>
              <a:gd name="T28" fmla="*/ 0 h 21600"/>
              <a:gd name="T29" fmla="*/ 21600 w 21600"/>
              <a:gd name="T30" fmla="*/ 216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7F7F7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Copperplate Gothic Light"/>
              <a:cs typeface="Copperplate Gothic Light"/>
            </a:endParaRPr>
          </a:p>
        </p:txBody>
      </p:sp>
      <p:sp>
        <p:nvSpPr>
          <p:cNvPr id="9" name="AutoShape 6"/>
          <p:cNvSpPr>
            <a:spLocks/>
          </p:cNvSpPr>
          <p:nvPr/>
        </p:nvSpPr>
        <p:spPr bwMode="auto">
          <a:xfrm rot="10800000" flipH="1">
            <a:off x="4286250" y="4281491"/>
            <a:ext cx="463550" cy="642937"/>
          </a:xfrm>
          <a:custGeom>
            <a:avLst/>
            <a:gdLst>
              <a:gd name="T0" fmla="*/ 0 w 21600"/>
              <a:gd name="T1" fmla="*/ 160734 h 21600"/>
              <a:gd name="T2" fmla="*/ 115888 w 21600"/>
              <a:gd name="T3" fmla="*/ 160734 h 21600"/>
              <a:gd name="T4" fmla="*/ 115888 w 21600"/>
              <a:gd name="T5" fmla="*/ 642937 h 21600"/>
              <a:gd name="T6" fmla="*/ 347663 w 21600"/>
              <a:gd name="T7" fmla="*/ 642937 h 21600"/>
              <a:gd name="T8" fmla="*/ 347663 w 21600"/>
              <a:gd name="T9" fmla="*/ 160734 h 21600"/>
              <a:gd name="T10" fmla="*/ 463550 w 21600"/>
              <a:gd name="T11" fmla="*/ 160734 h 21600"/>
              <a:gd name="T12" fmla="*/ 231775 w 21600"/>
              <a:gd name="T13" fmla="*/ 0 h 21600"/>
              <a:gd name="T14" fmla="*/ 0 w 21600"/>
              <a:gd name="T15" fmla="*/ 160734 h 21600"/>
              <a:gd name="T16" fmla="*/ 0 w 21600"/>
              <a:gd name="T17" fmla="*/ 160734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00"/>
              <a:gd name="T28" fmla="*/ 0 h 21600"/>
              <a:gd name="T29" fmla="*/ 21600 w 21600"/>
              <a:gd name="T30" fmla="*/ 216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lnTo>
                  <a:pt x="0" y="5400"/>
                </a:lnTo>
                <a:close/>
                <a:moveTo>
                  <a:pt x="0" y="5400"/>
                </a:moveTo>
              </a:path>
            </a:pathLst>
          </a:custGeom>
          <a:solidFill>
            <a:srgbClr val="7F7F7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Copperplate Gothic Light"/>
              <a:cs typeface="Copperplate Gothic Light"/>
            </a:endParaRPr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6351588" y="2224088"/>
            <a:ext cx="1630362" cy="785812"/>
            <a:chOff x="0" y="0"/>
            <a:chExt cx="1027" cy="495"/>
          </a:xfrm>
          <a:solidFill>
            <a:srgbClr val="3366FF"/>
          </a:solidFill>
        </p:grpSpPr>
        <p:sp>
          <p:nvSpPr>
            <p:cNvPr id="11" name="Oval 8"/>
            <p:cNvSpPr>
              <a:spLocks/>
            </p:cNvSpPr>
            <p:nvPr/>
          </p:nvSpPr>
          <p:spPr bwMode="auto">
            <a:xfrm>
              <a:off x="0" y="0"/>
              <a:ext cx="577" cy="495"/>
            </a:xfrm>
            <a:prstGeom prst="ellipse">
              <a:avLst/>
            </a:prstGeom>
            <a:solidFill>
              <a:srgbClr val="37B9E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Copperplate Gothic Light"/>
                <a:cs typeface="Copperplate Gothic Light"/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469" y="257"/>
              <a:ext cx="274" cy="1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/>
          </p:spPr>
          <p:txBody>
            <a:bodyPr lIns="0" tIns="0" rIns="0" bIns="0"/>
            <a:lstStyle/>
            <a:p>
              <a:endParaRPr lang="en-US" dirty="0">
                <a:latin typeface="Copperplate Gothic Light"/>
                <a:cs typeface="Copperplate Gothic Light"/>
              </a:endParaRPr>
            </a:p>
          </p:txBody>
        </p:sp>
        <p:sp>
          <p:nvSpPr>
            <p:cNvPr id="13" name="Oval 10"/>
            <p:cNvSpPr>
              <a:spLocks/>
            </p:cNvSpPr>
            <p:nvPr/>
          </p:nvSpPr>
          <p:spPr bwMode="auto">
            <a:xfrm>
              <a:off x="227" y="55"/>
              <a:ext cx="114" cy="97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Copperplate Gothic Light"/>
                <a:cs typeface="Copperplate Gothic Light"/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285" y="152"/>
              <a:ext cx="1" cy="198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/>
            <a:lstStyle/>
            <a:p>
              <a:endParaRPr lang="en-US" dirty="0">
                <a:latin typeface="Copperplate Gothic Light"/>
                <a:cs typeface="Copperplate Gothic Light"/>
              </a:endParaRP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H="1">
              <a:off x="154" y="207"/>
              <a:ext cx="131" cy="75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/>
            <a:lstStyle/>
            <a:p>
              <a:endParaRPr lang="en-US" dirty="0">
                <a:latin typeface="Copperplate Gothic Light"/>
                <a:cs typeface="Copperplate Gothic Light"/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>
              <a:off x="154" y="347"/>
              <a:ext cx="131" cy="75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/>
            <a:lstStyle/>
            <a:p>
              <a:endParaRPr lang="en-US" dirty="0">
                <a:latin typeface="Copperplate Gothic Light"/>
                <a:cs typeface="Copperplate Gothic Light"/>
              </a:endParaRP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rot="10800000">
              <a:off x="285" y="214"/>
              <a:ext cx="132" cy="54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/>
            <a:lstStyle/>
            <a:p>
              <a:endParaRPr lang="en-US" dirty="0">
                <a:latin typeface="Copperplate Gothic Light"/>
                <a:cs typeface="Copperplate Gothic Light"/>
              </a:endParaRP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rot="10800000">
              <a:off x="284" y="349"/>
              <a:ext cx="132" cy="54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/>
            <a:lstStyle/>
            <a:p>
              <a:endParaRPr lang="en-US" dirty="0">
                <a:latin typeface="Copperplate Gothic Light"/>
                <a:cs typeface="Copperplate Gothic Light"/>
              </a:endParaRPr>
            </a:p>
          </p:txBody>
        </p:sp>
        <p:sp>
          <p:nvSpPr>
            <p:cNvPr id="19" name="Oval 16"/>
            <p:cNvSpPr>
              <a:spLocks/>
            </p:cNvSpPr>
            <p:nvPr/>
          </p:nvSpPr>
          <p:spPr bwMode="auto">
            <a:xfrm>
              <a:off x="836" y="52"/>
              <a:ext cx="114" cy="98"/>
            </a:xfrm>
            <a:prstGeom prst="ellipse">
              <a:avLst/>
            </a:prstGeom>
            <a:solidFill>
              <a:srgbClr val="4B1B7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Copperplate Gothic Light"/>
                <a:cs typeface="Copperplate Gothic Light"/>
              </a:endParaRP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895" y="150"/>
              <a:ext cx="1" cy="197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/>
            <a:lstStyle/>
            <a:p>
              <a:endParaRPr lang="en-US" dirty="0">
                <a:latin typeface="Copperplate Gothic Light"/>
                <a:cs typeface="Copperplate Gothic Light"/>
              </a:endParaRPr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H="1">
              <a:off x="763" y="205"/>
              <a:ext cx="132" cy="75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/>
            <a:lstStyle/>
            <a:p>
              <a:endParaRPr lang="en-US" dirty="0">
                <a:latin typeface="Copperplate Gothic Light"/>
                <a:cs typeface="Copperplate Gothic Light"/>
              </a:endParaRPr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>
              <a:off x="763" y="345"/>
              <a:ext cx="132" cy="75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/>
            <a:lstStyle/>
            <a:p>
              <a:endParaRPr lang="en-US" dirty="0">
                <a:latin typeface="Copperplate Gothic Light"/>
                <a:cs typeface="Copperplate Gothic Light"/>
              </a:endParaRPr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rot="10800000">
              <a:off x="895" y="211"/>
              <a:ext cx="132" cy="54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/>
            <a:lstStyle/>
            <a:p>
              <a:endParaRPr lang="en-US" dirty="0">
                <a:latin typeface="Copperplate Gothic Light"/>
                <a:cs typeface="Copperplate Gothic Light"/>
              </a:endParaRPr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rot="10800000">
              <a:off x="894" y="346"/>
              <a:ext cx="132" cy="54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/>
            <a:lstStyle/>
            <a:p>
              <a:endParaRPr lang="en-US" dirty="0">
                <a:latin typeface="Copperplate Gothic Light"/>
                <a:cs typeface="Copperplate Gothic Light"/>
              </a:endParaRPr>
            </a:p>
          </p:txBody>
        </p:sp>
      </p:grpSp>
      <p:sp>
        <p:nvSpPr>
          <p:cNvPr id="25" name="Rectangle 22"/>
          <p:cNvSpPr>
            <a:spLocks/>
          </p:cNvSpPr>
          <p:nvPr/>
        </p:nvSpPr>
        <p:spPr bwMode="auto">
          <a:xfrm>
            <a:off x="6629400" y="2971800"/>
            <a:ext cx="20447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087" tIns="38087" rIns="85978" bIns="38087"/>
          <a:lstStyle/>
          <a:p>
            <a:pPr marL="9522" algn="ctr">
              <a:lnSpc>
                <a:spcPts val="750"/>
              </a:lnSpc>
              <a:spcBef>
                <a:spcPts val="1050"/>
              </a:spcBef>
            </a:pPr>
            <a:endParaRPr lang="en-US" b="1" dirty="0">
              <a:latin typeface="Copperplate Gothic Light"/>
              <a:ea typeface="MS PGothic" charset="0"/>
              <a:cs typeface="Copperplate Gothic Light"/>
              <a:sym typeface="Times New Roman" charset="0"/>
            </a:endParaRPr>
          </a:p>
          <a:p>
            <a:pPr marL="9522" algn="ctr">
              <a:lnSpc>
                <a:spcPts val="750"/>
              </a:lnSpc>
              <a:spcBef>
                <a:spcPts val="1050"/>
              </a:spcBef>
            </a:pPr>
            <a:r>
              <a:rPr lang="en-US" b="1" dirty="0">
                <a:latin typeface="Copperplate Gothic Light"/>
                <a:ea typeface="MS PGothic" charset="0"/>
                <a:cs typeface="Copperplate Gothic Light"/>
                <a:sym typeface="Times New Roman" charset="0"/>
              </a:rPr>
              <a:t> </a:t>
            </a:r>
            <a:r>
              <a:rPr lang="en-US" dirty="0">
                <a:latin typeface="Century Gothic"/>
                <a:ea typeface="MS PGothic" charset="0"/>
                <a:cs typeface="Century Gothic"/>
                <a:sym typeface="Times New Roman" charset="0"/>
              </a:rPr>
              <a:t>Include</a:t>
            </a:r>
          </a:p>
          <a:p>
            <a:pPr marL="9522" algn="ctr">
              <a:lnSpc>
                <a:spcPts val="750"/>
              </a:lnSpc>
              <a:spcBef>
                <a:spcPts val="1050"/>
              </a:spcBef>
            </a:pPr>
            <a:r>
              <a:rPr lang="en-US" dirty="0">
                <a:latin typeface="Century Gothic"/>
                <a:ea typeface="MS PGothic" charset="0"/>
                <a:cs typeface="Century Gothic"/>
                <a:sym typeface="Times New Roman" charset="0"/>
              </a:rPr>
              <a:t>Key </a:t>
            </a:r>
          </a:p>
          <a:p>
            <a:pPr marL="9522" algn="ctr">
              <a:lnSpc>
                <a:spcPts val="750"/>
              </a:lnSpc>
              <a:spcBef>
                <a:spcPts val="1050"/>
              </a:spcBef>
            </a:pPr>
            <a:r>
              <a:rPr lang="en-US" dirty="0">
                <a:latin typeface="Century Gothic"/>
                <a:ea typeface="MS PGothic" charset="0"/>
                <a:cs typeface="Century Gothic"/>
                <a:sym typeface="Times New Roman" charset="0"/>
              </a:rPr>
              <a:t>Stakeholders</a:t>
            </a:r>
          </a:p>
        </p:txBody>
      </p:sp>
      <p:sp>
        <p:nvSpPr>
          <p:cNvPr id="26" name="Rectangle 23"/>
          <p:cNvSpPr>
            <a:spLocks/>
          </p:cNvSpPr>
          <p:nvPr/>
        </p:nvSpPr>
        <p:spPr bwMode="auto">
          <a:xfrm>
            <a:off x="3048000" y="1905001"/>
            <a:ext cx="2946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087" tIns="38087" rIns="85978" bIns="38087"/>
          <a:lstStyle/>
          <a:p>
            <a:pPr marL="9522" algn="ctr">
              <a:spcBef>
                <a:spcPts val="1050"/>
              </a:spcBef>
            </a:pPr>
            <a:r>
              <a:rPr lang="en-US" dirty="0">
                <a:latin typeface="Century Gothic"/>
                <a:ea typeface="MS PGothic" charset="0"/>
                <a:cs typeface="Century Gothic"/>
                <a:sym typeface="Times New Roman" charset="0"/>
              </a:rPr>
              <a:t>1 -Define the Difficulty</a:t>
            </a:r>
          </a:p>
        </p:txBody>
      </p:sp>
      <p:sp>
        <p:nvSpPr>
          <p:cNvPr id="34" name="AutoShape 36"/>
          <p:cNvSpPr>
            <a:spLocks/>
          </p:cNvSpPr>
          <p:nvPr/>
        </p:nvSpPr>
        <p:spPr bwMode="auto">
          <a:xfrm rot="1620000">
            <a:off x="5604365" y="1686459"/>
            <a:ext cx="687388" cy="428625"/>
          </a:xfrm>
          <a:prstGeom prst="leftRightArrow">
            <a:avLst>
              <a:gd name="adj1" fmla="val 50000"/>
              <a:gd name="adj2" fmla="val 32074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Copperplate Gothic Light"/>
              <a:cs typeface="Copperplate Gothic Light"/>
            </a:endParaRPr>
          </a:p>
        </p:txBody>
      </p:sp>
      <p:sp>
        <p:nvSpPr>
          <p:cNvPr id="35" name="Line 37"/>
          <p:cNvSpPr>
            <a:spLocks noChangeShapeType="1"/>
          </p:cNvSpPr>
          <p:nvPr/>
        </p:nvSpPr>
        <p:spPr bwMode="auto">
          <a:xfrm rot="10800000" flipH="1">
            <a:off x="4549775" y="3252788"/>
            <a:ext cx="1588" cy="571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Copperplate Gothic Light"/>
              <a:cs typeface="Copperplate Gothic Light"/>
            </a:endParaRPr>
          </a:p>
        </p:txBody>
      </p:sp>
      <p:sp>
        <p:nvSpPr>
          <p:cNvPr id="36" name="AutoShape 38"/>
          <p:cNvSpPr>
            <a:spLocks/>
          </p:cNvSpPr>
          <p:nvPr/>
        </p:nvSpPr>
        <p:spPr bwMode="auto">
          <a:xfrm>
            <a:off x="4548189" y="3273428"/>
            <a:ext cx="379412" cy="2730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73050 h 21600"/>
              <a:gd name="T4" fmla="*/ 379412 w 21600"/>
              <a:gd name="T5" fmla="*/ 273050 h 21600"/>
              <a:gd name="T6" fmla="*/ 379412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4B1B7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Copperplate Gothic Light"/>
              <a:cs typeface="Copperplate Gothic Light"/>
            </a:endParaRPr>
          </a:p>
        </p:txBody>
      </p:sp>
      <p:sp>
        <p:nvSpPr>
          <p:cNvPr id="37" name="AutoShape 39"/>
          <p:cNvSpPr>
            <a:spLocks/>
          </p:cNvSpPr>
          <p:nvPr/>
        </p:nvSpPr>
        <p:spPr bwMode="auto">
          <a:xfrm>
            <a:off x="4548189" y="3543300"/>
            <a:ext cx="379412" cy="26828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68288 h 21600"/>
              <a:gd name="T4" fmla="*/ 379412 w 21600"/>
              <a:gd name="T5" fmla="*/ 268288 h 21600"/>
              <a:gd name="T6" fmla="*/ 379412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Copperplate Gothic Light"/>
              <a:cs typeface="Copperplate Gothic Light"/>
            </a:endParaRPr>
          </a:p>
        </p:txBody>
      </p:sp>
      <p:sp>
        <p:nvSpPr>
          <p:cNvPr id="38" name="AutoShape 40"/>
          <p:cNvSpPr>
            <a:spLocks/>
          </p:cNvSpPr>
          <p:nvPr/>
        </p:nvSpPr>
        <p:spPr bwMode="auto">
          <a:xfrm>
            <a:off x="4170366" y="3273425"/>
            <a:ext cx="377825" cy="27146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71463 h 21600"/>
              <a:gd name="T4" fmla="*/ 377825 w 21600"/>
              <a:gd name="T5" fmla="*/ 271463 h 21600"/>
              <a:gd name="T6" fmla="*/ 377825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Copperplate Gothic Light"/>
              <a:cs typeface="Copperplate Gothic Light"/>
            </a:endParaRPr>
          </a:p>
        </p:txBody>
      </p:sp>
      <p:sp>
        <p:nvSpPr>
          <p:cNvPr id="39" name="AutoShape 41"/>
          <p:cNvSpPr>
            <a:spLocks/>
          </p:cNvSpPr>
          <p:nvPr/>
        </p:nvSpPr>
        <p:spPr bwMode="auto">
          <a:xfrm>
            <a:off x="4170366" y="3543300"/>
            <a:ext cx="377825" cy="26828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68288 h 21600"/>
              <a:gd name="T4" fmla="*/ 377825 w 21600"/>
              <a:gd name="T5" fmla="*/ 268288 h 21600"/>
              <a:gd name="T6" fmla="*/ 377825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4B1B7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Copperplate Gothic Light"/>
              <a:cs typeface="Copperplate Gothic Light"/>
            </a:endParaRPr>
          </a:p>
        </p:txBody>
      </p:sp>
      <p:sp>
        <p:nvSpPr>
          <p:cNvPr id="40" name="AutoShape 42"/>
          <p:cNvSpPr>
            <a:spLocks/>
          </p:cNvSpPr>
          <p:nvPr/>
        </p:nvSpPr>
        <p:spPr bwMode="auto">
          <a:xfrm>
            <a:off x="4170366" y="3273425"/>
            <a:ext cx="377825" cy="2698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69875 h 21600"/>
              <a:gd name="T4" fmla="*/ 377825 w 21600"/>
              <a:gd name="T5" fmla="*/ 269875 h 21600"/>
              <a:gd name="T6" fmla="*/ 377825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Copperplate Gothic Light"/>
              <a:cs typeface="Copperplate Gothic Light"/>
            </a:endParaRPr>
          </a:p>
        </p:txBody>
      </p:sp>
      <p:sp>
        <p:nvSpPr>
          <p:cNvPr id="41" name="Rectangle 43"/>
          <p:cNvSpPr>
            <a:spLocks/>
          </p:cNvSpPr>
          <p:nvPr/>
        </p:nvSpPr>
        <p:spPr bwMode="auto">
          <a:xfrm>
            <a:off x="4314825" y="3206753"/>
            <a:ext cx="468313" cy="666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Copperplate Gothic Light"/>
              <a:cs typeface="Copperplate Gothic Light"/>
            </a:endParaRPr>
          </a:p>
        </p:txBody>
      </p:sp>
      <p:sp>
        <p:nvSpPr>
          <p:cNvPr id="42" name="Rectangle 44"/>
          <p:cNvSpPr>
            <a:spLocks/>
          </p:cNvSpPr>
          <p:nvPr/>
        </p:nvSpPr>
        <p:spPr bwMode="auto">
          <a:xfrm>
            <a:off x="4311653" y="3811588"/>
            <a:ext cx="474663" cy="68262"/>
          </a:xfrm>
          <a:prstGeom prst="rect">
            <a:avLst/>
          </a:prstGeom>
          <a:solidFill>
            <a:srgbClr val="DEDED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Copperplate Gothic Light"/>
              <a:cs typeface="Copperplate Gothic Light"/>
            </a:endParaRPr>
          </a:p>
        </p:txBody>
      </p:sp>
      <p:sp>
        <p:nvSpPr>
          <p:cNvPr id="43" name="Line 45"/>
          <p:cNvSpPr>
            <a:spLocks noChangeShapeType="1"/>
          </p:cNvSpPr>
          <p:nvPr/>
        </p:nvSpPr>
        <p:spPr bwMode="auto">
          <a:xfrm rot="10800000" flipH="1">
            <a:off x="4548188" y="3276600"/>
            <a:ext cx="1587" cy="534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sm" len="sm"/>
            <a:tailEnd type="stealth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Copperplate Gothic Light"/>
              <a:cs typeface="Copperplate Gothic Light"/>
            </a:endParaRPr>
          </a:p>
        </p:txBody>
      </p:sp>
      <p:sp>
        <p:nvSpPr>
          <p:cNvPr id="44" name="Rectangle 46"/>
          <p:cNvSpPr>
            <a:spLocks/>
          </p:cNvSpPr>
          <p:nvPr/>
        </p:nvSpPr>
        <p:spPr bwMode="auto">
          <a:xfrm>
            <a:off x="2840038" y="3949703"/>
            <a:ext cx="34925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087" tIns="38087" rIns="85978" bIns="38087"/>
          <a:lstStyle/>
          <a:p>
            <a:pPr marL="9522" algn="ctr">
              <a:lnSpc>
                <a:spcPct val="80000"/>
              </a:lnSpc>
              <a:spcBef>
                <a:spcPts val="1050"/>
              </a:spcBef>
            </a:pPr>
            <a:r>
              <a:rPr lang="en-US" dirty="0">
                <a:latin typeface="Century Gothic"/>
                <a:ea typeface="MS PGothic" charset="0"/>
                <a:cs typeface="Century Gothic"/>
                <a:sym typeface="Times New Roman" charset="0"/>
              </a:rPr>
              <a:t>2 - Build the Polarity Map</a:t>
            </a:r>
          </a:p>
        </p:txBody>
      </p:sp>
      <p:sp>
        <p:nvSpPr>
          <p:cNvPr id="45" name="Oval 47"/>
          <p:cNvSpPr>
            <a:spLocks/>
          </p:cNvSpPr>
          <p:nvPr/>
        </p:nvSpPr>
        <p:spPr bwMode="auto">
          <a:xfrm>
            <a:off x="4638678" y="3478216"/>
            <a:ext cx="207963" cy="134937"/>
          </a:xfrm>
          <a:prstGeom prst="ellipse">
            <a:avLst/>
          </a:prstGeom>
          <a:solidFill>
            <a:srgbClr val="4B1B7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Copperplate Gothic Light"/>
              <a:cs typeface="Copperplate Gothic Light"/>
            </a:endParaRPr>
          </a:p>
        </p:txBody>
      </p:sp>
      <p:sp>
        <p:nvSpPr>
          <p:cNvPr id="46" name="Oval 48"/>
          <p:cNvSpPr>
            <a:spLocks/>
          </p:cNvSpPr>
          <p:nvPr/>
        </p:nvSpPr>
        <p:spPr bwMode="auto">
          <a:xfrm>
            <a:off x="4222753" y="3478216"/>
            <a:ext cx="207963" cy="134937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Copperplate Gothic Light"/>
              <a:cs typeface="Copperplate Gothic Light"/>
            </a:endParaRPr>
          </a:p>
        </p:txBody>
      </p:sp>
      <p:sp>
        <p:nvSpPr>
          <p:cNvPr id="47" name="Line 49"/>
          <p:cNvSpPr>
            <a:spLocks noChangeShapeType="1"/>
          </p:cNvSpPr>
          <p:nvPr/>
        </p:nvSpPr>
        <p:spPr bwMode="auto">
          <a:xfrm>
            <a:off x="3648078" y="5368925"/>
            <a:ext cx="3619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Copperplate Gothic Light"/>
              <a:cs typeface="Copperplate Gothic Light"/>
            </a:endParaRPr>
          </a:p>
        </p:txBody>
      </p:sp>
      <p:sp>
        <p:nvSpPr>
          <p:cNvPr id="48" name="Line 50"/>
          <p:cNvSpPr>
            <a:spLocks noChangeShapeType="1"/>
          </p:cNvSpPr>
          <p:nvPr/>
        </p:nvSpPr>
        <p:spPr bwMode="auto">
          <a:xfrm>
            <a:off x="5026025" y="5368925"/>
            <a:ext cx="36353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Copperplate Gothic Light"/>
              <a:cs typeface="Copperplate Gothic Light"/>
            </a:endParaRPr>
          </a:p>
        </p:txBody>
      </p:sp>
      <p:sp>
        <p:nvSpPr>
          <p:cNvPr id="49" name="Line 51"/>
          <p:cNvSpPr>
            <a:spLocks noChangeShapeType="1"/>
          </p:cNvSpPr>
          <p:nvPr/>
        </p:nvSpPr>
        <p:spPr bwMode="auto">
          <a:xfrm>
            <a:off x="3721100" y="5440366"/>
            <a:ext cx="2159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Copperplate Gothic Light"/>
              <a:cs typeface="Copperplate Gothic Light"/>
            </a:endParaRPr>
          </a:p>
        </p:txBody>
      </p:sp>
      <p:sp>
        <p:nvSpPr>
          <p:cNvPr id="50" name="Line 52"/>
          <p:cNvSpPr>
            <a:spLocks noChangeShapeType="1"/>
          </p:cNvSpPr>
          <p:nvPr/>
        </p:nvSpPr>
        <p:spPr bwMode="auto">
          <a:xfrm>
            <a:off x="5099051" y="5440366"/>
            <a:ext cx="2174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Copperplate Gothic Light"/>
              <a:cs typeface="Copperplate Gothic Light"/>
            </a:endParaRPr>
          </a:p>
        </p:txBody>
      </p:sp>
      <p:sp>
        <p:nvSpPr>
          <p:cNvPr id="51" name="Line 53"/>
          <p:cNvSpPr>
            <a:spLocks noChangeShapeType="1"/>
          </p:cNvSpPr>
          <p:nvPr/>
        </p:nvSpPr>
        <p:spPr bwMode="auto">
          <a:xfrm>
            <a:off x="3721100" y="5511800"/>
            <a:ext cx="2159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Copperplate Gothic Light"/>
              <a:cs typeface="Copperplate Gothic Light"/>
            </a:endParaRPr>
          </a:p>
        </p:txBody>
      </p:sp>
      <p:sp>
        <p:nvSpPr>
          <p:cNvPr id="52" name="Line 54"/>
          <p:cNvSpPr>
            <a:spLocks noChangeShapeType="1"/>
          </p:cNvSpPr>
          <p:nvPr/>
        </p:nvSpPr>
        <p:spPr bwMode="auto">
          <a:xfrm>
            <a:off x="5099051" y="5511800"/>
            <a:ext cx="2174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Copperplate Gothic Light"/>
              <a:cs typeface="Copperplate Gothic Light"/>
            </a:endParaRPr>
          </a:p>
        </p:txBody>
      </p:sp>
      <p:sp>
        <p:nvSpPr>
          <p:cNvPr id="53" name="Line 55"/>
          <p:cNvSpPr>
            <a:spLocks noChangeShapeType="1"/>
          </p:cNvSpPr>
          <p:nvPr/>
        </p:nvSpPr>
        <p:spPr bwMode="auto">
          <a:xfrm>
            <a:off x="3721100" y="5583241"/>
            <a:ext cx="2159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Copperplate Gothic Light"/>
              <a:cs typeface="Copperplate Gothic Light"/>
            </a:endParaRPr>
          </a:p>
        </p:txBody>
      </p:sp>
      <p:sp>
        <p:nvSpPr>
          <p:cNvPr id="54" name="Line 56"/>
          <p:cNvSpPr>
            <a:spLocks noChangeShapeType="1"/>
          </p:cNvSpPr>
          <p:nvPr/>
        </p:nvSpPr>
        <p:spPr bwMode="auto">
          <a:xfrm>
            <a:off x="5099051" y="5583241"/>
            <a:ext cx="2174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Copperplate Gothic Light"/>
              <a:cs typeface="Copperplate Gothic Light"/>
            </a:endParaRPr>
          </a:p>
        </p:txBody>
      </p:sp>
      <p:sp>
        <p:nvSpPr>
          <p:cNvPr id="55" name="Line 57"/>
          <p:cNvSpPr>
            <a:spLocks noChangeShapeType="1"/>
          </p:cNvSpPr>
          <p:nvPr/>
        </p:nvSpPr>
        <p:spPr bwMode="auto">
          <a:xfrm>
            <a:off x="3721100" y="5297491"/>
            <a:ext cx="2159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Copperplate Gothic Light"/>
              <a:cs typeface="Copperplate Gothic Light"/>
            </a:endParaRPr>
          </a:p>
        </p:txBody>
      </p:sp>
      <p:sp>
        <p:nvSpPr>
          <p:cNvPr id="56" name="Line 58"/>
          <p:cNvSpPr>
            <a:spLocks noChangeShapeType="1"/>
          </p:cNvSpPr>
          <p:nvPr/>
        </p:nvSpPr>
        <p:spPr bwMode="auto">
          <a:xfrm>
            <a:off x="5099051" y="5297491"/>
            <a:ext cx="2174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Copperplate Gothic Light"/>
              <a:cs typeface="Copperplate Gothic Light"/>
            </a:endParaRPr>
          </a:p>
        </p:txBody>
      </p:sp>
      <p:sp>
        <p:nvSpPr>
          <p:cNvPr id="57" name="Line 59"/>
          <p:cNvSpPr>
            <a:spLocks noChangeShapeType="1"/>
          </p:cNvSpPr>
          <p:nvPr/>
        </p:nvSpPr>
        <p:spPr bwMode="auto">
          <a:xfrm>
            <a:off x="3721100" y="5230816"/>
            <a:ext cx="2159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Copperplate Gothic Light"/>
              <a:cs typeface="Copperplate Gothic Light"/>
            </a:endParaRPr>
          </a:p>
        </p:txBody>
      </p:sp>
      <p:sp>
        <p:nvSpPr>
          <p:cNvPr id="58" name="Line 60"/>
          <p:cNvSpPr>
            <a:spLocks noChangeShapeType="1"/>
          </p:cNvSpPr>
          <p:nvPr/>
        </p:nvSpPr>
        <p:spPr bwMode="auto">
          <a:xfrm>
            <a:off x="5099051" y="5230816"/>
            <a:ext cx="2174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Copperplate Gothic Light"/>
              <a:cs typeface="Copperplate Gothic Light"/>
            </a:endParaRPr>
          </a:p>
        </p:txBody>
      </p:sp>
      <p:sp>
        <p:nvSpPr>
          <p:cNvPr id="59" name="Line 61"/>
          <p:cNvSpPr>
            <a:spLocks noChangeShapeType="1"/>
          </p:cNvSpPr>
          <p:nvPr/>
        </p:nvSpPr>
        <p:spPr bwMode="auto">
          <a:xfrm>
            <a:off x="3721100" y="5162550"/>
            <a:ext cx="2159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Copperplate Gothic Light"/>
              <a:cs typeface="Copperplate Gothic Light"/>
            </a:endParaRPr>
          </a:p>
        </p:txBody>
      </p:sp>
      <p:sp>
        <p:nvSpPr>
          <p:cNvPr id="60" name="Line 62"/>
          <p:cNvSpPr>
            <a:spLocks noChangeShapeType="1"/>
          </p:cNvSpPr>
          <p:nvPr/>
        </p:nvSpPr>
        <p:spPr bwMode="auto">
          <a:xfrm>
            <a:off x="5099051" y="5162550"/>
            <a:ext cx="2174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Copperplate Gothic Light"/>
              <a:cs typeface="Copperplate Gothic Light"/>
            </a:endParaRPr>
          </a:p>
        </p:txBody>
      </p:sp>
      <p:sp>
        <p:nvSpPr>
          <p:cNvPr id="61" name="Rectangle 63"/>
          <p:cNvSpPr>
            <a:spLocks/>
          </p:cNvSpPr>
          <p:nvPr/>
        </p:nvSpPr>
        <p:spPr bwMode="auto">
          <a:xfrm>
            <a:off x="2243138" y="5700714"/>
            <a:ext cx="4572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087" tIns="38087" rIns="85978" bIns="38087"/>
          <a:lstStyle/>
          <a:p>
            <a:pPr marL="9522" algn="ctr">
              <a:spcBef>
                <a:spcPts val="1050"/>
              </a:spcBef>
            </a:pPr>
            <a:r>
              <a:rPr lang="en-US" dirty="0">
                <a:latin typeface="Century Gothic"/>
                <a:ea typeface="MS PGothic" charset="0"/>
                <a:cs typeface="Century Gothic"/>
                <a:sym typeface="Times New Roman" charset="0"/>
              </a:rPr>
              <a:t>3 – Action Steps and Early Warnings</a:t>
            </a:r>
          </a:p>
        </p:txBody>
      </p:sp>
      <p:sp>
        <p:nvSpPr>
          <p:cNvPr id="62" name="Line 64"/>
          <p:cNvSpPr>
            <a:spLocks noChangeShapeType="1"/>
          </p:cNvSpPr>
          <p:nvPr/>
        </p:nvSpPr>
        <p:spPr bwMode="auto">
          <a:xfrm rot="10800000" flipH="1">
            <a:off x="4516438" y="5062538"/>
            <a:ext cx="1587" cy="571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Copperplate Gothic Light"/>
              <a:cs typeface="Copperplate Gothic Light"/>
            </a:endParaRPr>
          </a:p>
        </p:txBody>
      </p:sp>
      <p:sp>
        <p:nvSpPr>
          <p:cNvPr id="63" name="AutoShape 65"/>
          <p:cNvSpPr>
            <a:spLocks/>
          </p:cNvSpPr>
          <p:nvPr/>
        </p:nvSpPr>
        <p:spPr bwMode="auto">
          <a:xfrm>
            <a:off x="4514850" y="5083175"/>
            <a:ext cx="377825" cy="27146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71463 h 21600"/>
              <a:gd name="T4" fmla="*/ 377825 w 21600"/>
              <a:gd name="T5" fmla="*/ 271463 h 21600"/>
              <a:gd name="T6" fmla="*/ 377825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4B1B7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Copperplate Gothic Light"/>
              <a:cs typeface="Copperplate Gothic Light"/>
            </a:endParaRPr>
          </a:p>
        </p:txBody>
      </p:sp>
      <p:sp>
        <p:nvSpPr>
          <p:cNvPr id="64" name="AutoShape 66"/>
          <p:cNvSpPr>
            <a:spLocks/>
          </p:cNvSpPr>
          <p:nvPr/>
        </p:nvSpPr>
        <p:spPr bwMode="auto">
          <a:xfrm>
            <a:off x="4514850" y="5351463"/>
            <a:ext cx="377825" cy="2698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69875 h 21600"/>
              <a:gd name="T4" fmla="*/ 377825 w 21600"/>
              <a:gd name="T5" fmla="*/ 269875 h 21600"/>
              <a:gd name="T6" fmla="*/ 377825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37B9E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Copperplate Gothic Light"/>
              <a:cs typeface="Copperplate Gothic Light"/>
            </a:endParaRPr>
          </a:p>
        </p:txBody>
      </p:sp>
      <p:sp>
        <p:nvSpPr>
          <p:cNvPr id="65" name="AutoShape 67"/>
          <p:cNvSpPr>
            <a:spLocks/>
          </p:cNvSpPr>
          <p:nvPr/>
        </p:nvSpPr>
        <p:spPr bwMode="auto">
          <a:xfrm>
            <a:off x="4137028" y="5083175"/>
            <a:ext cx="377825" cy="2698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69875 h 21600"/>
              <a:gd name="T4" fmla="*/ 377825 w 21600"/>
              <a:gd name="T5" fmla="*/ 269875 h 21600"/>
              <a:gd name="T6" fmla="*/ 377825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Copperplate Gothic Light"/>
              <a:cs typeface="Copperplate Gothic Light"/>
            </a:endParaRPr>
          </a:p>
        </p:txBody>
      </p:sp>
      <p:sp>
        <p:nvSpPr>
          <p:cNvPr id="66" name="AutoShape 68"/>
          <p:cNvSpPr>
            <a:spLocks/>
          </p:cNvSpPr>
          <p:nvPr/>
        </p:nvSpPr>
        <p:spPr bwMode="auto">
          <a:xfrm>
            <a:off x="4137028" y="5351463"/>
            <a:ext cx="377825" cy="2698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69875 h 21600"/>
              <a:gd name="T4" fmla="*/ 377825 w 21600"/>
              <a:gd name="T5" fmla="*/ 269875 h 21600"/>
              <a:gd name="T6" fmla="*/ 377825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4B1B7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Copperplate Gothic Light"/>
              <a:cs typeface="Copperplate Gothic Light"/>
            </a:endParaRPr>
          </a:p>
        </p:txBody>
      </p:sp>
      <p:sp>
        <p:nvSpPr>
          <p:cNvPr id="67" name="AutoShape 69"/>
          <p:cNvSpPr>
            <a:spLocks/>
          </p:cNvSpPr>
          <p:nvPr/>
        </p:nvSpPr>
        <p:spPr bwMode="auto">
          <a:xfrm>
            <a:off x="4137028" y="5083175"/>
            <a:ext cx="377825" cy="26828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68288 h 21600"/>
              <a:gd name="T4" fmla="*/ 377825 w 21600"/>
              <a:gd name="T5" fmla="*/ 268288 h 21600"/>
              <a:gd name="T6" fmla="*/ 377825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Copperplate Gothic Light"/>
              <a:cs typeface="Copperplate Gothic Light"/>
            </a:endParaRPr>
          </a:p>
        </p:txBody>
      </p:sp>
      <p:sp>
        <p:nvSpPr>
          <p:cNvPr id="68" name="Rectangle 70"/>
          <p:cNvSpPr>
            <a:spLocks/>
          </p:cNvSpPr>
          <p:nvPr/>
        </p:nvSpPr>
        <p:spPr bwMode="auto">
          <a:xfrm>
            <a:off x="4281488" y="5016503"/>
            <a:ext cx="466725" cy="66675"/>
          </a:xfrm>
          <a:prstGeom prst="rect">
            <a:avLst/>
          </a:prstGeom>
          <a:solidFill>
            <a:srgbClr val="DEDED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Copperplate Gothic Light"/>
              <a:cs typeface="Copperplate Gothic Light"/>
            </a:endParaRPr>
          </a:p>
        </p:txBody>
      </p:sp>
      <p:sp>
        <p:nvSpPr>
          <p:cNvPr id="69" name="Rectangle 71"/>
          <p:cNvSpPr>
            <a:spLocks/>
          </p:cNvSpPr>
          <p:nvPr/>
        </p:nvSpPr>
        <p:spPr bwMode="auto">
          <a:xfrm>
            <a:off x="4278316" y="5621341"/>
            <a:ext cx="473075" cy="66675"/>
          </a:xfrm>
          <a:prstGeom prst="rect">
            <a:avLst/>
          </a:prstGeom>
          <a:solidFill>
            <a:srgbClr val="DEDED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Copperplate Gothic Light"/>
              <a:cs typeface="Copperplate Gothic Light"/>
            </a:endParaRPr>
          </a:p>
        </p:txBody>
      </p:sp>
      <p:pic>
        <p:nvPicPr>
          <p:cNvPr id="70" name="Picture 7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1816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Line 73"/>
          <p:cNvSpPr>
            <a:spLocks noChangeShapeType="1"/>
          </p:cNvSpPr>
          <p:nvPr/>
        </p:nvSpPr>
        <p:spPr bwMode="auto">
          <a:xfrm rot="10800000" flipH="1">
            <a:off x="4511675" y="5087941"/>
            <a:ext cx="1588" cy="534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sm" len="sm"/>
            <a:tailEnd type="stealth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Copperplate Gothic Light"/>
              <a:cs typeface="Copperplate Gothic Light"/>
            </a:endParaRPr>
          </a:p>
        </p:txBody>
      </p:sp>
      <p:sp>
        <p:nvSpPr>
          <p:cNvPr id="72" name="Oval 74"/>
          <p:cNvSpPr>
            <a:spLocks/>
          </p:cNvSpPr>
          <p:nvPr/>
        </p:nvSpPr>
        <p:spPr bwMode="auto">
          <a:xfrm>
            <a:off x="4567238" y="5297491"/>
            <a:ext cx="207962" cy="134937"/>
          </a:xfrm>
          <a:prstGeom prst="ellipse">
            <a:avLst/>
          </a:prstGeom>
          <a:solidFill>
            <a:srgbClr val="4B1B7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Copperplate Gothic Light"/>
              <a:cs typeface="Copperplate Gothic Light"/>
            </a:endParaRPr>
          </a:p>
        </p:txBody>
      </p:sp>
      <p:sp>
        <p:nvSpPr>
          <p:cNvPr id="73" name="Oval 75"/>
          <p:cNvSpPr>
            <a:spLocks/>
          </p:cNvSpPr>
          <p:nvPr/>
        </p:nvSpPr>
        <p:spPr bwMode="auto">
          <a:xfrm>
            <a:off x="4221163" y="5297491"/>
            <a:ext cx="207962" cy="134937"/>
          </a:xfrm>
          <a:prstGeom prst="ellipse">
            <a:avLst/>
          </a:prstGeom>
          <a:solidFill>
            <a:srgbClr val="37B9E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Copperplate Gothic Light"/>
              <a:cs typeface="Copperplate Gothic Light"/>
            </a:endParaRPr>
          </a:p>
        </p:txBody>
      </p:sp>
      <p:sp>
        <p:nvSpPr>
          <p:cNvPr id="74" name="AutoShape 76"/>
          <p:cNvSpPr>
            <a:spLocks/>
          </p:cNvSpPr>
          <p:nvPr/>
        </p:nvSpPr>
        <p:spPr bwMode="auto">
          <a:xfrm rot="19980000" flipH="1">
            <a:off x="5408616" y="3319466"/>
            <a:ext cx="687387" cy="428625"/>
          </a:xfrm>
          <a:prstGeom prst="leftRightArrow">
            <a:avLst>
              <a:gd name="adj1" fmla="val 50000"/>
              <a:gd name="adj2" fmla="val 32074"/>
            </a:avLst>
          </a:prstGeom>
          <a:solidFill>
            <a:srgbClr val="7F7F7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Copperplate Gothic Light"/>
              <a:cs typeface="Copperplate Gothic Ligh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747886" y="1992189"/>
            <a:ext cx="184599" cy="36930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endParaRPr lang="en-US" dirty="0">
              <a:latin typeface="Copperplate Gothic Light"/>
              <a:cs typeface="Copperplate Gothic Light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03" b="95385" l="6202" r="949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792" y="873392"/>
            <a:ext cx="1364897" cy="1031608"/>
          </a:xfrm>
          <a:prstGeom prst="rect">
            <a:avLst/>
          </a:prstGeom>
        </p:spPr>
      </p:pic>
      <p:sp>
        <p:nvSpPr>
          <p:cNvPr id="7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4224704" y="6297973"/>
            <a:ext cx="457200" cy="441325"/>
          </a:xfrm>
          <a:prstGeom prst="rect">
            <a:avLst/>
          </a:prstGeom>
        </p:spPr>
        <p:txBody>
          <a:bodyPr vert="horz" lIns="45704" tIns="45704" rIns="45704" bIns="45704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bg1"/>
                </a:solidFill>
              </a:defRPr>
            </a:lvl1pPr>
          </a:lstStyle>
          <a:p>
            <a:fld id="{56969FB6-8607-469E-84BB-4E9214D062C9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8486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INTEGRATIVE PERSPECTIVE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TO CAPTURE WHO WE ARE (PEOPLE), HOW WE WORK(CULTURE), WHY WE WORK (MOTIVATION) AND WHAT ENABLES THE WORK (ORGANIZATION).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686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Integrative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</a:t>
            </a:r>
            <a:r>
              <a:rPr lang="en-US" dirty="0" smtClean="0">
                <a:solidFill>
                  <a:srgbClr val="FF0000"/>
                </a:solidFill>
              </a:rPr>
              <a:t>you</a:t>
            </a:r>
          </a:p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 smtClean="0">
                <a:solidFill>
                  <a:srgbClr val="FF0000"/>
                </a:solidFill>
              </a:rPr>
              <a:t>the culture</a:t>
            </a:r>
          </a:p>
          <a:p>
            <a:pPr marL="0" indent="0">
              <a:buNone/>
            </a:pPr>
            <a:r>
              <a:rPr lang="en-US" dirty="0" smtClean="0"/>
              <a:t>It </a:t>
            </a:r>
            <a:r>
              <a:rPr lang="en-US" dirty="0" smtClean="0">
                <a:solidFill>
                  <a:srgbClr val="FF0000"/>
                </a:solidFill>
              </a:rPr>
              <a:t>our daily ways</a:t>
            </a:r>
          </a:p>
          <a:p>
            <a:pPr marL="0" indent="0">
              <a:buNone/>
            </a:pPr>
            <a:r>
              <a:rPr lang="en-US" dirty="0" smtClean="0"/>
              <a:t>Its  </a:t>
            </a:r>
            <a:r>
              <a:rPr lang="en-US" dirty="0" smtClean="0">
                <a:solidFill>
                  <a:srgbClr val="FF0000"/>
                </a:solidFill>
              </a:rPr>
              <a:t>our regulations and policies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2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425" y="353875"/>
            <a:ext cx="8846850" cy="610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4801" y="-1835973"/>
            <a:ext cx="8686800" cy="420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Quadrants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 smtClean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 smtClean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 smtClean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Team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situations can be considered from the perspective of the individual or from the perspective</a:t>
            </a:r>
            <a:r>
              <a:rPr kumimoji="0" lang="en-US" altLang="en-US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of the collective (the group, team or organization). 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 </a:t>
            </a:r>
          </a:p>
        </p:txBody>
      </p:sp>
      <p:pic>
        <p:nvPicPr>
          <p:cNvPr id="1026" name="Picture 2" descr="http://integralleadershipmanifesto.com/wp-content/uploads/quadrant-ico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-336550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integralleadershipmanifesto.com/wp-content/uploads/individual-collective-dimensio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555699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779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95400" y="473586"/>
            <a:ext cx="5943600" cy="15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E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very phenomenon can be considered from an objective or a subjective point of view</a:t>
            </a:r>
            <a:endParaRPr kumimoji="0" lang="en-US" alt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 </a:t>
            </a:r>
            <a:endParaRPr kumimoji="0" lang="en-US" altLang="en-US" sz="24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Palatino Linotype" panose="02040502050505030304" pitchFamily="18" charset="0"/>
            </a:endParaRPr>
          </a:p>
        </p:txBody>
      </p:sp>
      <p:pic>
        <p:nvPicPr>
          <p:cNvPr id="2050" name="Picture 2" descr="http://integralleadershipmanifesto.com/wp-content/uploads/subjective-objective-dimens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29107"/>
            <a:ext cx="52578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6139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” Thinking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the “I” quadrant mean YOU need to do from your perspective to advance the mission and purpose of our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7721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smtClean="0">
                <a:solidFill>
                  <a:srgbClr val="FF0000"/>
                </a:solidFill>
              </a:rPr>
              <a:t>We</a:t>
            </a:r>
            <a:r>
              <a:rPr lang="en-US" dirty="0" smtClean="0"/>
              <a:t>”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the “WE“ thinking need to be to support the mission and specifically retention initiatives across teams and sites?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4278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1000" y="88865"/>
            <a:ext cx="8001000" cy="210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B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y simply bringing together the individual and collective on one axis and subjective and objective on another axis,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we have four quadrants.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These quadrants represent universal perspectives. They are irreducible, meaning that you can not collapse one into the other and simply pretend that those dimensions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do not exist.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 </a:t>
            </a:r>
            <a:endParaRPr kumimoji="0" lang="en-US" altLang="en-US" sz="24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Palatino Linotype" panose="02040502050505030304" pitchFamily="18" charset="0"/>
            </a:endParaRPr>
          </a:p>
        </p:txBody>
      </p:sp>
      <p:pic>
        <p:nvPicPr>
          <p:cNvPr id="3074" name="Picture 2" descr="http://integralleadershipmanifesto.com/wp-content/uploads/four-quadrants-as-lens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0"/>
            <a:ext cx="54102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31992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think about “</a:t>
            </a:r>
            <a:r>
              <a:rPr lang="en-US" dirty="0" smtClean="0">
                <a:solidFill>
                  <a:srgbClr val="FF0000"/>
                </a:solidFill>
              </a:rPr>
              <a:t>it</a:t>
            </a:r>
            <a:r>
              <a:rPr lang="en-US" dirty="0" smtClean="0"/>
              <a:t>” and “</a:t>
            </a:r>
            <a:r>
              <a:rPr lang="en-US" dirty="0" smtClean="0">
                <a:solidFill>
                  <a:srgbClr val="FF0000"/>
                </a:solidFill>
              </a:rPr>
              <a:t>its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will how we take on this change we discussed (our retention strategies and work agreements) impact </a:t>
            </a:r>
            <a:r>
              <a:rPr lang="en-US" dirty="0" smtClean="0">
                <a:solidFill>
                  <a:srgbClr val="FF0000"/>
                </a:solidFill>
              </a:rPr>
              <a:t>our daily ways of behaving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our policies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649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3600" dirty="0" smtClean="0">
                <a:latin typeface="Palatino Linotype" pitchFamily="18" charset="0"/>
                <a:ea typeface="ＭＳ Ｐゴシック" charset="-128"/>
              </a:rPr>
              <a:t>What is this Retention Project’s Story </a:t>
            </a:r>
            <a:br>
              <a:rPr lang="en-US" altLang="en-US" sz="3600" dirty="0" smtClean="0">
                <a:latin typeface="Palatino Linotype" pitchFamily="18" charset="0"/>
                <a:ea typeface="ＭＳ Ｐゴシック" charset="-128"/>
              </a:rPr>
            </a:br>
            <a:r>
              <a:rPr lang="en-US" altLang="en-US" sz="3600" dirty="0" smtClean="0">
                <a:latin typeface="Palatino Linotype" pitchFamily="18" charset="0"/>
                <a:ea typeface="ＭＳ Ｐゴシック" charset="-128"/>
              </a:rPr>
              <a:t>Going to Be 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322514"/>
            <a:ext cx="8229600" cy="1185250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2000" dirty="0">
                <a:solidFill>
                  <a:srgbClr val="FF0000"/>
                </a:solidFill>
                <a:latin typeface="Palatino Linotype" pitchFamily="18" charset="0"/>
              </a:rPr>
              <a:t>Think about </a:t>
            </a:r>
            <a:r>
              <a:rPr lang="en-US" sz="2000" dirty="0" smtClean="0">
                <a:solidFill>
                  <a:srgbClr val="FF0000"/>
                </a:solidFill>
                <a:latin typeface="Palatino Linotype" pitchFamily="18" charset="0"/>
              </a:rPr>
              <a:t>the proposed retention focus. Think </a:t>
            </a:r>
            <a:r>
              <a:rPr lang="en-US" sz="2000" dirty="0">
                <a:solidFill>
                  <a:srgbClr val="FF0000"/>
                </a:solidFill>
                <a:latin typeface="Palatino Linotype" pitchFamily="18" charset="0"/>
              </a:rPr>
              <a:t>about </a:t>
            </a:r>
            <a:r>
              <a:rPr lang="en-US" sz="2000" dirty="0" smtClean="0">
                <a:solidFill>
                  <a:srgbClr val="FF0000"/>
                </a:solidFill>
                <a:latin typeface="Palatino Linotype" pitchFamily="18" charset="0"/>
              </a:rPr>
              <a:t>what you believe it will take from </a:t>
            </a:r>
            <a:r>
              <a:rPr lang="en-US" sz="2000" dirty="0">
                <a:solidFill>
                  <a:srgbClr val="FF0000"/>
                </a:solidFill>
                <a:latin typeface="Palatino Linotype" pitchFamily="18" charset="0"/>
              </a:rPr>
              <a:t>all four </a:t>
            </a:r>
            <a:r>
              <a:rPr lang="en-US" sz="2000" dirty="0" smtClean="0">
                <a:solidFill>
                  <a:srgbClr val="FF0000"/>
                </a:solidFill>
                <a:latin typeface="Palatino Linotype" pitchFamily="18" charset="0"/>
              </a:rPr>
              <a:t>quadrants.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Palatino Linotype" pitchFamily="18" charset="0"/>
              </a:rPr>
              <a:t>Green Hats </a:t>
            </a:r>
            <a:r>
              <a:rPr lang="en-US" sz="2000" dirty="0" smtClean="0">
                <a:solidFill>
                  <a:srgbClr val="FF0000"/>
                </a:solidFill>
                <a:latin typeface="Palatino Linotype" pitchFamily="18" charset="0"/>
              </a:rPr>
              <a:t>to </a:t>
            </a:r>
            <a:r>
              <a:rPr lang="en-US" sz="2000" dirty="0" smtClean="0">
                <a:solidFill>
                  <a:srgbClr val="FFC000"/>
                </a:solidFill>
                <a:latin typeface="Palatino Linotype" pitchFamily="18" charset="0"/>
              </a:rPr>
              <a:t>Yellow Hats</a:t>
            </a:r>
            <a:r>
              <a:rPr lang="en-US" sz="2000" dirty="0" smtClean="0">
                <a:solidFill>
                  <a:srgbClr val="FF0000"/>
                </a:solidFill>
                <a:latin typeface="Palatino Linotype" pitchFamily="18" charset="0"/>
              </a:rPr>
              <a:t>. Red Hats to </a:t>
            </a:r>
            <a:r>
              <a:rPr lang="en-US" sz="2000" dirty="0" smtClean="0">
                <a:solidFill>
                  <a:srgbClr val="002060"/>
                </a:solidFill>
                <a:latin typeface="Palatino Linotype" pitchFamily="18" charset="0"/>
              </a:rPr>
              <a:t>Blue Hats</a:t>
            </a:r>
            <a:endParaRPr lang="en-US" sz="20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67050" y="2228850"/>
            <a:ext cx="167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  <a:latin typeface="Arial" charset="0"/>
              </a:rPr>
              <a:t>Internal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429250" y="222885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  <a:latin typeface="Arial" charset="0"/>
              </a:rPr>
              <a:t>External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4771390" y="2778671"/>
            <a:ext cx="0" cy="39354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051050" y="4619625"/>
            <a:ext cx="54641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25475" y="5343525"/>
            <a:ext cx="1893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  <a:latin typeface="Arial" charset="0"/>
              </a:rPr>
              <a:t>Collective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25475" y="3511550"/>
            <a:ext cx="1781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  <a:latin typeface="Arial" charset="0"/>
              </a:rPr>
              <a:t>Individual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01097" y="4711700"/>
            <a:ext cx="2074041" cy="204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>
                <a:solidFill>
                  <a:srgbClr val="C00000"/>
                </a:solidFill>
                <a:latin typeface="Arial" charset="0"/>
              </a:rPr>
              <a:t>Culture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>
                <a:latin typeface="Arial" charset="0"/>
              </a:rPr>
              <a:t>Group values and ethics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>
                <a:latin typeface="Arial" charset="0"/>
              </a:rPr>
              <a:t>Work climate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>
                <a:latin typeface="Arial" charset="0"/>
              </a:rPr>
              <a:t>Group norms, expectations, taboos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>
                <a:latin typeface="Arial" charset="0"/>
              </a:rPr>
              <a:t>Jargon and </a:t>
            </a:r>
            <a:r>
              <a:rPr lang="en-US" altLang="en-US" sz="1000" dirty="0" smtClean="0">
                <a:latin typeface="Arial" charset="0"/>
              </a:rPr>
              <a:t> program/department communication style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000" dirty="0">
              <a:solidFill>
                <a:srgbClr val="0066FF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dirty="0" smtClean="0">
                <a:solidFill>
                  <a:srgbClr val="C00000"/>
                </a:solidFill>
                <a:latin typeface="Arial" charset="0"/>
              </a:rPr>
              <a:t>Lower Left</a:t>
            </a:r>
            <a:endParaRPr lang="en-US" altLang="en-US" sz="12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938713" y="4746377"/>
            <a:ext cx="2089149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 smtClean="0">
                <a:solidFill>
                  <a:srgbClr val="0066FF"/>
                </a:solidFill>
                <a:latin typeface="Arial" charset="0"/>
              </a:rPr>
              <a:t>Organizational </a:t>
            </a:r>
            <a:r>
              <a:rPr lang="en-US" altLang="en-US" sz="1400" b="1" dirty="0">
                <a:solidFill>
                  <a:srgbClr val="0066FF"/>
                </a:solidFill>
                <a:latin typeface="Arial" charset="0"/>
              </a:rPr>
              <a:t>Structures</a:t>
            </a:r>
          </a:p>
          <a:p>
            <a:pPr algn="r" eaLnBrk="1" hangingPunct="1">
              <a:spcBef>
                <a:spcPct val="50000"/>
              </a:spcBef>
              <a:buNone/>
            </a:pPr>
            <a:r>
              <a:rPr lang="en-US" altLang="en-US" sz="1000" dirty="0" smtClean="0">
                <a:latin typeface="Arial" charset="0"/>
              </a:rPr>
              <a:t>Rules, Regulations</a:t>
            </a:r>
            <a:endParaRPr lang="en-US" altLang="en-US" sz="1000" dirty="0">
              <a:latin typeface="Arial" charset="0"/>
            </a:endParaRP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 smtClean="0">
                <a:latin typeface="Arial" charset="0"/>
              </a:rPr>
              <a:t>Systems</a:t>
            </a:r>
            <a:endParaRPr lang="en-US" altLang="en-US" sz="1000" dirty="0">
              <a:latin typeface="Arial" charset="0"/>
            </a:endParaRP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>
                <a:latin typeface="Arial" charset="0"/>
              </a:rPr>
              <a:t>Processes and Procedures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>
                <a:latin typeface="Arial" charset="0"/>
              </a:rPr>
              <a:t>Collective Behavior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>
                <a:latin typeface="Arial" charset="0"/>
              </a:rPr>
              <a:t>Reporting structures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>
                <a:latin typeface="Arial" charset="0"/>
              </a:rPr>
              <a:t>Communication </a:t>
            </a:r>
            <a:r>
              <a:rPr lang="en-US" altLang="en-US" sz="1000" dirty="0" smtClean="0">
                <a:latin typeface="Arial" charset="0"/>
              </a:rPr>
              <a:t>channels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70C0"/>
                </a:solidFill>
                <a:latin typeface="Arial" charset="0"/>
              </a:rPr>
              <a:t>Lower Right </a:t>
            </a:r>
            <a:endParaRPr lang="en-US" altLang="en-US" sz="12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209800" y="2895600"/>
            <a:ext cx="1905000" cy="173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>
                <a:solidFill>
                  <a:srgbClr val="92D050"/>
                </a:solidFill>
                <a:latin typeface="Arial" charset="0"/>
              </a:rPr>
              <a:t>Motivators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>
                <a:latin typeface="Arial" charset="0"/>
              </a:rPr>
              <a:t>Individual values and beliefs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>
                <a:latin typeface="Arial" charset="0"/>
              </a:rPr>
              <a:t>Thoughts and emotions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>
                <a:latin typeface="Arial" charset="0"/>
              </a:rPr>
              <a:t>Meaning-making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 smtClean="0">
                <a:latin typeface="Arial" charset="0"/>
              </a:rPr>
              <a:t>Intellect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000" dirty="0" smtClean="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dirty="0" smtClean="0">
                <a:solidFill>
                  <a:srgbClr val="92D050"/>
                </a:solidFill>
                <a:latin typeface="Arial" charset="0"/>
              </a:rPr>
              <a:t>Upper Left</a:t>
            </a:r>
            <a:endParaRPr lang="en-US" altLang="en-US" sz="1200" b="1" dirty="0">
              <a:solidFill>
                <a:srgbClr val="92D050"/>
              </a:solidFill>
              <a:latin typeface="Arial" charset="0"/>
            </a:endParaRPr>
          </a:p>
        </p:txBody>
      </p:sp>
      <p:sp>
        <p:nvSpPr>
          <p:cNvPr id="13" name="Line 22"/>
          <p:cNvSpPr>
            <a:spLocks noChangeShapeType="1"/>
          </p:cNvSpPr>
          <p:nvPr/>
        </p:nvSpPr>
        <p:spPr bwMode="auto">
          <a:xfrm>
            <a:off x="2051050" y="2738438"/>
            <a:ext cx="0" cy="39401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>
            <a:off x="2051050" y="6683375"/>
            <a:ext cx="54641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4"/>
          <p:cNvSpPr>
            <a:spLocks noChangeShapeType="1"/>
          </p:cNvSpPr>
          <p:nvPr/>
        </p:nvSpPr>
        <p:spPr bwMode="auto">
          <a:xfrm flipH="1" flipV="1">
            <a:off x="7481888" y="2738438"/>
            <a:ext cx="3175" cy="39576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26"/>
          <p:cNvSpPr>
            <a:spLocks noChangeShapeType="1"/>
          </p:cNvSpPr>
          <p:nvPr/>
        </p:nvSpPr>
        <p:spPr bwMode="auto">
          <a:xfrm>
            <a:off x="2051050" y="2738438"/>
            <a:ext cx="54451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5562600" y="2881313"/>
            <a:ext cx="1828800" cy="154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>
                <a:solidFill>
                  <a:srgbClr val="FFC000"/>
                </a:solidFill>
                <a:latin typeface="Arial" charset="0"/>
              </a:rPr>
              <a:t>Behaviors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>
                <a:latin typeface="Arial" charset="0"/>
              </a:rPr>
              <a:t>Individual actions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 smtClean="0">
                <a:latin typeface="Arial" charset="0"/>
              </a:rPr>
              <a:t>Task </a:t>
            </a:r>
            <a:r>
              <a:rPr lang="en-US" altLang="en-US" sz="1000" dirty="0">
                <a:latin typeface="Arial" charset="0"/>
              </a:rPr>
              <a:t>performance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 smtClean="0">
                <a:latin typeface="Arial" charset="0"/>
              </a:rPr>
              <a:t>What people see you do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en-US" altLang="en-US" sz="1000" dirty="0">
              <a:solidFill>
                <a:srgbClr val="0066FF"/>
              </a:solidFill>
              <a:latin typeface="Arial" charset="0"/>
            </a:endParaRP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dirty="0" smtClean="0">
                <a:solidFill>
                  <a:srgbClr val="FFC000"/>
                </a:solidFill>
                <a:latin typeface="Arial" charset="0"/>
              </a:rPr>
              <a:t>Upper Right</a:t>
            </a:r>
            <a:endParaRPr lang="en-US" altLang="en-US" sz="1200" b="1" dirty="0">
              <a:solidFill>
                <a:srgbClr val="FFC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00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charset="-128"/>
              </a:rPr>
              <a:t>Integral Leadership Perspective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3067050" y="1543050"/>
            <a:ext cx="167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  <a:latin typeface="Arial" charset="0"/>
              </a:rPr>
              <a:t>Internal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5429250" y="154305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  <a:latin typeface="Arial" charset="0"/>
              </a:rPr>
              <a:t>External</a:t>
            </a:r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4743450" y="3284538"/>
            <a:ext cx="0" cy="13620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>
            <a:off x="3848100" y="3933825"/>
            <a:ext cx="173355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625475" y="4657725"/>
            <a:ext cx="1893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  <a:latin typeface="Arial" charset="0"/>
              </a:rPr>
              <a:t>Collective</a:t>
            </a: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625475" y="2825750"/>
            <a:ext cx="1781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  <a:latin typeface="Arial" charset="0"/>
              </a:rPr>
              <a:t>Individual</a:t>
            </a:r>
          </a:p>
        </p:txBody>
      </p:sp>
      <p:sp>
        <p:nvSpPr>
          <p:cNvPr id="2057" name="Text Box 10"/>
          <p:cNvSpPr txBox="1">
            <a:spLocks noChangeArrowheads="1"/>
          </p:cNvSpPr>
          <p:nvPr/>
        </p:nvSpPr>
        <p:spPr bwMode="auto">
          <a:xfrm>
            <a:off x="2201863" y="4637088"/>
            <a:ext cx="221773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>
                <a:solidFill>
                  <a:srgbClr val="C00000"/>
                </a:solidFill>
                <a:latin typeface="Arial" charset="0"/>
              </a:rPr>
              <a:t>Culture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>
                <a:latin typeface="Arial" charset="0"/>
              </a:rPr>
              <a:t>Group values and ethics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>
                <a:latin typeface="Arial" charset="0"/>
              </a:rPr>
              <a:t>Work climate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>
                <a:latin typeface="Arial" charset="0"/>
              </a:rPr>
              <a:t>Group norms, expectations, taboos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>
                <a:latin typeface="Arial" charset="0"/>
              </a:rPr>
              <a:t>Jargon and </a:t>
            </a:r>
            <a:r>
              <a:rPr lang="en-US" altLang="en-US" sz="1000" dirty="0" smtClean="0">
                <a:latin typeface="Arial" charset="0"/>
              </a:rPr>
              <a:t> program/department communication </a:t>
            </a:r>
            <a:r>
              <a:rPr lang="en-US" altLang="en-US" sz="1000" dirty="0">
                <a:latin typeface="Arial" charset="0"/>
              </a:rPr>
              <a:t>style</a:t>
            </a:r>
          </a:p>
        </p:txBody>
      </p:sp>
      <p:sp>
        <p:nvSpPr>
          <p:cNvPr id="2058" name="Text Box 11"/>
          <p:cNvSpPr txBox="1">
            <a:spLocks noChangeArrowheads="1"/>
          </p:cNvSpPr>
          <p:nvPr/>
        </p:nvSpPr>
        <p:spPr bwMode="auto">
          <a:xfrm>
            <a:off x="5570563" y="4288872"/>
            <a:ext cx="1790700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 smtClean="0">
                <a:solidFill>
                  <a:srgbClr val="0066FF"/>
                </a:solidFill>
                <a:latin typeface="Arial" charset="0"/>
              </a:rPr>
              <a:t>Organizational </a:t>
            </a:r>
            <a:r>
              <a:rPr lang="en-US" altLang="en-US" sz="1400" b="1" dirty="0">
                <a:solidFill>
                  <a:srgbClr val="0066FF"/>
                </a:solidFill>
                <a:latin typeface="Arial" charset="0"/>
              </a:rPr>
              <a:t>Structures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>
                <a:latin typeface="Arial" charset="0"/>
              </a:rPr>
              <a:t>Systems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 smtClean="0">
                <a:latin typeface="Arial" charset="0"/>
              </a:rPr>
              <a:t>Processes and Procedures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 smtClean="0">
                <a:latin typeface="Arial" charset="0"/>
              </a:rPr>
              <a:t>Collective Behavior</a:t>
            </a:r>
            <a:endParaRPr lang="en-US" altLang="en-US" sz="1000" dirty="0">
              <a:latin typeface="Arial" charset="0"/>
            </a:endParaRP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>
                <a:latin typeface="Arial" charset="0"/>
              </a:rPr>
              <a:t>Reporting structures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>
                <a:latin typeface="Arial" charset="0"/>
              </a:rPr>
              <a:t>Communication </a:t>
            </a:r>
            <a:r>
              <a:rPr lang="en-US" altLang="en-US" sz="1000" dirty="0" smtClean="0">
                <a:latin typeface="Arial" charset="0"/>
              </a:rPr>
              <a:t>channels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 smtClean="0">
                <a:latin typeface="Arial" charset="0"/>
              </a:rPr>
              <a:t>Rules and Regulations</a:t>
            </a:r>
            <a:endParaRPr lang="en-US" altLang="en-US" sz="1000" dirty="0">
              <a:latin typeface="Arial" charset="0"/>
            </a:endParaRPr>
          </a:p>
        </p:txBody>
      </p:sp>
      <p:sp>
        <p:nvSpPr>
          <p:cNvPr id="2059" name="Text Box 12"/>
          <p:cNvSpPr txBox="1">
            <a:spLocks noChangeArrowheads="1"/>
          </p:cNvSpPr>
          <p:nvPr/>
        </p:nvSpPr>
        <p:spPr bwMode="auto">
          <a:xfrm>
            <a:off x="2209800" y="2209800"/>
            <a:ext cx="1905000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>
                <a:solidFill>
                  <a:srgbClr val="92D050"/>
                </a:solidFill>
                <a:latin typeface="Arial" charset="0"/>
              </a:rPr>
              <a:t>Motivators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>
                <a:latin typeface="Arial" charset="0"/>
              </a:rPr>
              <a:t>Individual values and beliefs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>
                <a:latin typeface="Arial" charset="0"/>
              </a:rPr>
              <a:t>Thoughts and emotions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>
                <a:latin typeface="Arial" charset="0"/>
              </a:rPr>
              <a:t>Meaning-making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>
                <a:latin typeface="Arial" charset="0"/>
              </a:rPr>
              <a:t>Intellect</a:t>
            </a:r>
          </a:p>
        </p:txBody>
      </p:sp>
      <p:sp>
        <p:nvSpPr>
          <p:cNvPr id="73741" name="Line 13"/>
          <p:cNvSpPr>
            <a:spLocks noChangeShapeType="1"/>
          </p:cNvSpPr>
          <p:nvPr/>
        </p:nvSpPr>
        <p:spPr bwMode="auto">
          <a:xfrm>
            <a:off x="3714750" y="3248025"/>
            <a:ext cx="0" cy="14478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2" name="Line 14"/>
          <p:cNvSpPr>
            <a:spLocks noChangeShapeType="1"/>
          </p:cNvSpPr>
          <p:nvPr/>
        </p:nvSpPr>
        <p:spPr bwMode="auto">
          <a:xfrm rot="5400000">
            <a:off x="4723606" y="3906044"/>
            <a:ext cx="1588" cy="175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3" name="Line 15"/>
          <p:cNvSpPr>
            <a:spLocks noChangeShapeType="1"/>
          </p:cNvSpPr>
          <p:nvPr/>
        </p:nvSpPr>
        <p:spPr bwMode="auto">
          <a:xfrm rot="5400000">
            <a:off x="4704556" y="2258219"/>
            <a:ext cx="1588" cy="175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4" name="Line 16"/>
          <p:cNvSpPr>
            <a:spLocks noChangeShapeType="1"/>
          </p:cNvSpPr>
          <p:nvPr/>
        </p:nvSpPr>
        <p:spPr bwMode="auto">
          <a:xfrm>
            <a:off x="5715000" y="3248025"/>
            <a:ext cx="0" cy="14478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5" name="Text Box 17"/>
          <p:cNvSpPr txBox="1">
            <a:spLocks noChangeArrowheads="1"/>
          </p:cNvSpPr>
          <p:nvPr/>
        </p:nvSpPr>
        <p:spPr bwMode="auto">
          <a:xfrm>
            <a:off x="2544763" y="3705225"/>
            <a:ext cx="10683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0000CC"/>
                </a:solidFill>
                <a:latin typeface="Arial" charset="0"/>
              </a:rPr>
              <a:t>Values</a:t>
            </a:r>
            <a:br>
              <a:rPr lang="en-US" altLang="en-US" sz="1400" b="1">
                <a:solidFill>
                  <a:srgbClr val="0000CC"/>
                </a:solidFill>
                <a:latin typeface="Arial" charset="0"/>
              </a:rPr>
            </a:br>
            <a:r>
              <a:rPr lang="en-US" altLang="en-US" sz="1400" b="1">
                <a:solidFill>
                  <a:srgbClr val="0000CC"/>
                </a:solidFill>
                <a:latin typeface="Arial" charset="0"/>
              </a:rPr>
              <a:t>Alignment</a:t>
            </a:r>
          </a:p>
        </p:txBody>
      </p:sp>
      <p:sp>
        <p:nvSpPr>
          <p:cNvPr id="73746" name="Text Box 18"/>
          <p:cNvSpPr txBox="1">
            <a:spLocks noChangeArrowheads="1"/>
          </p:cNvSpPr>
          <p:nvPr/>
        </p:nvSpPr>
        <p:spPr bwMode="auto">
          <a:xfrm>
            <a:off x="5784850" y="3705225"/>
            <a:ext cx="11064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0000CC"/>
                </a:solidFill>
                <a:latin typeface="Arial" charset="0"/>
              </a:rPr>
              <a:t>Structural</a:t>
            </a:r>
            <a:br>
              <a:rPr lang="en-US" altLang="en-US" sz="1400" b="1">
                <a:solidFill>
                  <a:srgbClr val="0000CC"/>
                </a:solidFill>
                <a:latin typeface="Arial" charset="0"/>
              </a:rPr>
            </a:br>
            <a:r>
              <a:rPr lang="en-US" altLang="en-US" sz="1400" b="1">
                <a:solidFill>
                  <a:srgbClr val="0000CC"/>
                </a:solidFill>
                <a:latin typeface="Arial" charset="0"/>
              </a:rPr>
              <a:t>Alignment</a:t>
            </a:r>
          </a:p>
        </p:txBody>
      </p:sp>
      <p:sp>
        <p:nvSpPr>
          <p:cNvPr id="73747" name="Text Box 19"/>
          <p:cNvSpPr txBox="1">
            <a:spLocks noChangeArrowheads="1"/>
          </p:cNvSpPr>
          <p:nvPr/>
        </p:nvSpPr>
        <p:spPr bwMode="auto">
          <a:xfrm>
            <a:off x="3771900" y="4886325"/>
            <a:ext cx="2057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 smtClean="0">
                <a:solidFill>
                  <a:srgbClr val="0000CC"/>
                </a:solidFill>
                <a:latin typeface="Arial" charset="0"/>
              </a:rPr>
              <a:t>Department </a:t>
            </a:r>
            <a:r>
              <a:rPr lang="en-US" altLang="en-US" sz="1400" b="1" dirty="0">
                <a:solidFill>
                  <a:srgbClr val="0000CC"/>
                </a:solidFill>
                <a:latin typeface="Arial" charset="0"/>
              </a:rPr>
              <a:t>Alignment</a:t>
            </a:r>
          </a:p>
        </p:txBody>
      </p:sp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3810000" y="2771775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0000CC"/>
                </a:solidFill>
                <a:latin typeface="Arial" charset="0"/>
              </a:rPr>
              <a:t>Personal Alignment</a:t>
            </a:r>
          </a:p>
        </p:txBody>
      </p:sp>
      <p:sp>
        <p:nvSpPr>
          <p:cNvPr id="8212" name="Line 21"/>
          <p:cNvSpPr>
            <a:spLocks noChangeShapeType="1"/>
          </p:cNvSpPr>
          <p:nvPr/>
        </p:nvSpPr>
        <p:spPr bwMode="auto">
          <a:xfrm flipV="1">
            <a:off x="2057400" y="3933825"/>
            <a:ext cx="552450" cy="11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" name="Line 22"/>
          <p:cNvSpPr>
            <a:spLocks noChangeShapeType="1"/>
          </p:cNvSpPr>
          <p:nvPr/>
        </p:nvSpPr>
        <p:spPr bwMode="auto">
          <a:xfrm>
            <a:off x="2051050" y="2052638"/>
            <a:ext cx="0" cy="39401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4" name="Line 23"/>
          <p:cNvSpPr>
            <a:spLocks noChangeShapeType="1"/>
          </p:cNvSpPr>
          <p:nvPr/>
        </p:nvSpPr>
        <p:spPr bwMode="auto">
          <a:xfrm>
            <a:off x="2051050" y="5997575"/>
            <a:ext cx="54641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5" name="Line 24"/>
          <p:cNvSpPr>
            <a:spLocks noChangeShapeType="1"/>
          </p:cNvSpPr>
          <p:nvPr/>
        </p:nvSpPr>
        <p:spPr bwMode="auto">
          <a:xfrm flipH="1" flipV="1">
            <a:off x="7496175" y="2062163"/>
            <a:ext cx="3175" cy="39576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6" name="Line 25"/>
          <p:cNvSpPr>
            <a:spLocks noChangeShapeType="1"/>
          </p:cNvSpPr>
          <p:nvPr/>
        </p:nvSpPr>
        <p:spPr bwMode="auto">
          <a:xfrm>
            <a:off x="4743450" y="2054225"/>
            <a:ext cx="0" cy="6985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7" name="Line 26"/>
          <p:cNvSpPr>
            <a:spLocks noChangeShapeType="1"/>
          </p:cNvSpPr>
          <p:nvPr/>
        </p:nvSpPr>
        <p:spPr bwMode="auto">
          <a:xfrm>
            <a:off x="2051050" y="2052638"/>
            <a:ext cx="54451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8" name="Line 27"/>
          <p:cNvSpPr>
            <a:spLocks noChangeShapeType="1"/>
          </p:cNvSpPr>
          <p:nvPr/>
        </p:nvSpPr>
        <p:spPr bwMode="auto">
          <a:xfrm flipH="1">
            <a:off x="4756150" y="5233988"/>
            <a:ext cx="0" cy="7635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9" name="Line 28"/>
          <p:cNvSpPr>
            <a:spLocks noChangeShapeType="1"/>
          </p:cNvSpPr>
          <p:nvPr/>
        </p:nvSpPr>
        <p:spPr bwMode="auto">
          <a:xfrm>
            <a:off x="6848475" y="3930650"/>
            <a:ext cx="647700" cy="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6" name="Text Box 29"/>
          <p:cNvSpPr txBox="1">
            <a:spLocks noChangeArrowheads="1"/>
          </p:cNvSpPr>
          <p:nvPr/>
        </p:nvSpPr>
        <p:spPr bwMode="auto">
          <a:xfrm>
            <a:off x="5784850" y="2195513"/>
            <a:ext cx="1606550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>
                <a:solidFill>
                  <a:srgbClr val="FFC000"/>
                </a:solidFill>
                <a:latin typeface="Arial" charset="0"/>
              </a:rPr>
              <a:t>Behaviors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>
                <a:latin typeface="Arial" charset="0"/>
              </a:rPr>
              <a:t>Individual </a:t>
            </a:r>
            <a:r>
              <a:rPr lang="en-US" altLang="en-US" sz="1000" dirty="0" smtClean="0">
                <a:latin typeface="Arial" charset="0"/>
              </a:rPr>
              <a:t>action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 smtClean="0">
                <a:latin typeface="Arial" charset="0"/>
              </a:rPr>
              <a:t>Task </a:t>
            </a:r>
            <a:r>
              <a:rPr lang="en-US" altLang="en-US" sz="1000" dirty="0">
                <a:latin typeface="Arial" charset="0"/>
              </a:rPr>
              <a:t>performance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 smtClean="0">
                <a:latin typeface="Arial" charset="0"/>
              </a:rPr>
              <a:t>What people see you do</a:t>
            </a:r>
            <a:endParaRPr lang="en-US" altLang="en-US" sz="1000" dirty="0">
              <a:latin typeface="Arial" charset="0"/>
            </a:endParaRPr>
          </a:p>
        </p:txBody>
      </p:sp>
      <p:sp>
        <p:nvSpPr>
          <p:cNvPr id="29" name="Line 16"/>
          <p:cNvSpPr>
            <a:spLocks noChangeShapeType="1"/>
          </p:cNvSpPr>
          <p:nvPr/>
        </p:nvSpPr>
        <p:spPr bwMode="auto">
          <a:xfrm>
            <a:off x="4329113" y="3481388"/>
            <a:ext cx="776287" cy="86201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6"/>
          <p:cNvSpPr>
            <a:spLocks noChangeShapeType="1"/>
          </p:cNvSpPr>
          <p:nvPr/>
        </p:nvSpPr>
        <p:spPr bwMode="auto">
          <a:xfrm flipH="1">
            <a:off x="4329113" y="3498850"/>
            <a:ext cx="854075" cy="863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9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/>
      <p:bldP spid="2058" grpId="0"/>
      <p:bldP spid="2059" grpId="0"/>
      <p:bldP spid="73741" grpId="0" animBg="1"/>
      <p:bldP spid="73742" grpId="0" animBg="1"/>
      <p:bldP spid="73743" grpId="0" animBg="1"/>
      <p:bldP spid="73744" grpId="0" animBg="1"/>
      <p:bldP spid="73745" grpId="0" autoUpdateAnimBg="0"/>
      <p:bldP spid="73746" grpId="0" autoUpdateAnimBg="0"/>
      <p:bldP spid="73747" grpId="0" autoUpdateAnimBg="0"/>
      <p:bldP spid="73748" grpId="0" autoUpdateAnimBg="0"/>
      <p:bldP spid="2076" grpId="0"/>
      <p:bldP spid="29" grpId="0" animBg="1"/>
      <p:bldP spid="3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-228600" y="-148189"/>
            <a:ext cx="9448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 smtClean="0">
                <a:ea typeface="ＭＳ Ｐゴシック" charset="-128"/>
              </a:rPr>
              <a:t>How do we check out our Teams’ Integral Thinking </a:t>
            </a:r>
            <a:r>
              <a:rPr lang="en-US" altLang="en-US" dirty="0">
                <a:ea typeface="ＭＳ Ｐゴシック" charset="-128"/>
              </a:rPr>
              <a:t>?</a:t>
            </a:r>
            <a:endParaRPr lang="en-US" altLang="en-US" dirty="0" smtClean="0">
              <a:ea typeface="ＭＳ Ｐゴシック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649425"/>
              </p:ext>
            </p:extLst>
          </p:nvPr>
        </p:nvGraphicFramePr>
        <p:xfrm>
          <a:off x="1222248" y="602035"/>
          <a:ext cx="7162800" cy="61569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1400"/>
                <a:gridCol w="3581400"/>
              </a:tblGrid>
              <a:tr h="2865292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altLang="en-US" sz="1400" b="1" dirty="0" smtClean="0">
                          <a:solidFill>
                            <a:srgbClr val="92D050"/>
                          </a:solidFill>
                        </a:rPr>
                        <a:t>Motivators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What beliefs or assumptions do you hold about this issue?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Why is this issue important, why does it matter to you?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How important is this issue to you on a scale of 1-10?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Do you feel that you know enough?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What else do you need to know?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Imagine that this issue was resolved for you, how would you describe that feeling?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i="0" dirty="0" smtClean="0"/>
                        <a:t>What are you willing or not willing to do to resolve this issue?</a:t>
                      </a:r>
                      <a:endParaRPr lang="en-US" altLang="en-US" sz="1400" i="0" dirty="0" smtClean="0">
                        <a:solidFill>
                          <a:srgbClr val="0066FF"/>
                        </a:solidFill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altLang="en-US" sz="1400" b="1" dirty="0" smtClean="0">
                          <a:solidFill>
                            <a:srgbClr val="FFC000"/>
                          </a:solidFill>
                        </a:rPr>
                        <a:t>Your Actions</a:t>
                      </a:r>
                      <a:r>
                        <a:rPr lang="en-US" altLang="en-US" sz="1400" b="1" baseline="0" dirty="0" smtClean="0">
                          <a:solidFill>
                            <a:srgbClr val="FFC000"/>
                          </a:solidFill>
                        </a:rPr>
                        <a:t> and </a:t>
                      </a:r>
                      <a:r>
                        <a:rPr lang="en-US" altLang="en-US" sz="1400" b="1" dirty="0" smtClean="0">
                          <a:solidFill>
                            <a:srgbClr val="FFC000"/>
                          </a:solidFill>
                        </a:rPr>
                        <a:t>Behaviors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What are you currently doing to resolve this issue?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What are the behaviors impacting this issue (yours or other</a:t>
                      </a:r>
                      <a:r>
                        <a:rPr lang="en-US" sz="1400" baseline="0" dirty="0" smtClean="0"/>
                        <a:t> peoples)</a:t>
                      </a:r>
                      <a:r>
                        <a:rPr lang="en-US" sz="1400" dirty="0" smtClean="0"/>
                        <a:t>?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How is the</a:t>
                      </a:r>
                      <a:r>
                        <a:rPr lang="en-US" sz="1400" baseline="0" dirty="0" smtClean="0"/>
                        <a:t> issue impacting performance ?</a:t>
                      </a:r>
                      <a:endParaRPr lang="en-US" sz="1400" dirty="0" smtClean="0"/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How</a:t>
                      </a:r>
                      <a:r>
                        <a:rPr lang="en-US" sz="1400" baseline="0" dirty="0" smtClean="0"/>
                        <a:t> are you displaying your</a:t>
                      </a:r>
                      <a:r>
                        <a:rPr lang="en-US" sz="1400" dirty="0" smtClean="0"/>
                        <a:t> current competencies?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What do other people in your position do in this situation?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What are you being told to do about this issue?</a:t>
                      </a:r>
                      <a:endParaRPr lang="en-US" altLang="en-US" sz="1400" dirty="0" smtClean="0">
                        <a:solidFill>
                          <a:srgbClr val="0066FF"/>
                        </a:solidFill>
                      </a:endParaRPr>
                    </a:p>
                  </a:txBody>
                  <a:tcPr marT="45723" marB="45723"/>
                </a:tc>
              </a:tr>
              <a:tr h="2438546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altLang="en-US" sz="1400" b="1" dirty="0" smtClean="0">
                          <a:solidFill>
                            <a:srgbClr val="C00000"/>
                          </a:solidFill>
                        </a:rPr>
                        <a:t>Culture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Who shares concern</a:t>
                      </a:r>
                      <a:r>
                        <a:rPr lang="en-US" sz="1400" baseline="0" dirty="0" smtClean="0"/>
                        <a:t> about this issue </a:t>
                      </a:r>
                      <a:r>
                        <a:rPr lang="en-US" sz="1400" dirty="0" smtClean="0"/>
                        <a:t>with you?  Who</a:t>
                      </a:r>
                      <a:r>
                        <a:rPr lang="en-US" sz="1400" baseline="0" dirty="0" smtClean="0"/>
                        <a:t> does not share your concern?</a:t>
                      </a:r>
                      <a:endParaRPr lang="en-US" sz="1400" dirty="0" smtClean="0"/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How do your thoughts about this issue resonate with other people on your team, department etc.?  </a:t>
                      </a:r>
                      <a:endParaRPr lang="en-US" sz="1400" dirty="0" smtClean="0">
                        <a:solidFill>
                          <a:srgbClr val="0066FF"/>
                        </a:solidFill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are the norms about this issue?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What are the taboos?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How</a:t>
                      </a:r>
                      <a:r>
                        <a:rPr lang="en-US" sz="1400" baseline="0" dirty="0" smtClean="0"/>
                        <a:t> is this issue usually talked about or dealt with?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What type of resistance might you encounter in dealing with this issue?</a:t>
                      </a:r>
                      <a:endParaRPr lang="en-US" sz="1400" dirty="0" smtClean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</a:pPr>
                      <a:r>
                        <a:rPr lang="en-US" altLang="en-US" sz="1400" b="1" dirty="0" smtClean="0">
                          <a:solidFill>
                            <a:srgbClr val="0066FF"/>
                          </a:solidFill>
                        </a:rPr>
                        <a:t>Organizational Structures and Regulations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What processes or rules can you use or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follow to help with your issue?  Which are getting in the way?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What organizational</a:t>
                      </a:r>
                      <a:r>
                        <a:rPr lang="en-US" sz="1400" baseline="0" dirty="0" smtClean="0"/>
                        <a:t> structures</a:t>
                      </a:r>
                      <a:r>
                        <a:rPr lang="en-US" sz="1400" dirty="0" smtClean="0"/>
                        <a:t> are relevant to your issue</a:t>
                      </a:r>
                      <a:r>
                        <a:rPr lang="en-US" sz="1400" baseline="0" dirty="0" smtClean="0"/>
                        <a:t> and why?  Hierarchies, networks, etc.</a:t>
                      </a:r>
                      <a:endParaRPr lang="en-US" sz="1400" dirty="0" smtClean="0"/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With whom do you engage in activities that are relevant to your issue?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What systems support</a:t>
                      </a:r>
                      <a:r>
                        <a:rPr lang="en-US" sz="1400" baseline="0" dirty="0" smtClean="0"/>
                        <a:t> or hinder</a:t>
                      </a:r>
                      <a:r>
                        <a:rPr lang="en-US" sz="1400" dirty="0" smtClean="0"/>
                        <a:t>?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What infrastructure or other resources are essential and where do you find them?</a:t>
                      </a:r>
                      <a:endParaRPr lang="en-US" sz="14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16398" name="Text Box 4"/>
          <p:cNvSpPr txBox="1">
            <a:spLocks noChangeArrowheads="1"/>
          </p:cNvSpPr>
          <p:nvPr/>
        </p:nvSpPr>
        <p:spPr bwMode="auto">
          <a:xfrm>
            <a:off x="1211263" y="524915"/>
            <a:ext cx="167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Arial" charset="0"/>
              </a:rPr>
              <a:t>Internal</a:t>
            </a:r>
          </a:p>
        </p:txBody>
      </p:sp>
      <p:sp>
        <p:nvSpPr>
          <p:cNvPr id="16399" name="Text Box 5"/>
          <p:cNvSpPr txBox="1">
            <a:spLocks noChangeArrowheads="1"/>
          </p:cNvSpPr>
          <p:nvPr/>
        </p:nvSpPr>
        <p:spPr bwMode="auto">
          <a:xfrm>
            <a:off x="4909280" y="602035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Arial" charset="0"/>
              </a:rPr>
              <a:t>External</a:t>
            </a:r>
          </a:p>
        </p:txBody>
      </p:sp>
      <p:sp>
        <p:nvSpPr>
          <p:cNvPr id="16400" name="Text Box 8"/>
          <p:cNvSpPr txBox="1">
            <a:spLocks noChangeArrowheads="1"/>
          </p:cNvSpPr>
          <p:nvPr/>
        </p:nvSpPr>
        <p:spPr bwMode="auto">
          <a:xfrm>
            <a:off x="152400" y="5043488"/>
            <a:ext cx="1893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  <a:latin typeface="Arial" charset="0"/>
              </a:rPr>
              <a:t>Collective</a:t>
            </a:r>
          </a:p>
        </p:txBody>
      </p:sp>
      <p:sp>
        <p:nvSpPr>
          <p:cNvPr id="16401" name="Text Box 9"/>
          <p:cNvSpPr txBox="1">
            <a:spLocks noChangeArrowheads="1"/>
          </p:cNvSpPr>
          <p:nvPr/>
        </p:nvSpPr>
        <p:spPr bwMode="auto">
          <a:xfrm>
            <a:off x="152400" y="2514600"/>
            <a:ext cx="1781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  <a:latin typeface="Arial" charset="0"/>
              </a:rPr>
              <a:t>Individual</a:t>
            </a:r>
          </a:p>
        </p:txBody>
      </p:sp>
    </p:spTree>
    <p:extLst>
      <p:ext uri="{BB962C8B-B14F-4D97-AF65-F5344CB8AC3E}">
        <p14:creationId xmlns:p14="http://schemas.microsoft.com/office/powerpoint/2010/main" val="9374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Community we want to Become  </a:t>
            </a:r>
            <a:r>
              <a:rPr lang="en-US" sz="1200" dirty="0" smtClean="0">
                <a:solidFill>
                  <a:srgbClr val="FF0000"/>
                </a:solidFill>
              </a:rPr>
              <a:t>H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Attentive</a:t>
            </a:r>
          </a:p>
          <a:p>
            <a:r>
              <a:rPr lang="en-US" dirty="0" smtClean="0"/>
              <a:t>Listen to each other</a:t>
            </a:r>
          </a:p>
          <a:p>
            <a:r>
              <a:rPr lang="en-US" dirty="0" smtClean="0"/>
              <a:t>Cooperative</a:t>
            </a:r>
          </a:p>
          <a:p>
            <a:r>
              <a:rPr lang="en-US" dirty="0" smtClean="0"/>
              <a:t>Trustworthy</a:t>
            </a:r>
          </a:p>
          <a:p>
            <a:r>
              <a:rPr lang="en-US" dirty="0" smtClean="0"/>
              <a:t>Organized </a:t>
            </a:r>
          </a:p>
          <a:p>
            <a:r>
              <a:rPr lang="en-US" dirty="0" smtClean="0"/>
              <a:t>Clear</a:t>
            </a:r>
          </a:p>
          <a:p>
            <a:r>
              <a:rPr lang="en-US" dirty="0" smtClean="0"/>
              <a:t>Accountable</a:t>
            </a:r>
          </a:p>
          <a:p>
            <a:r>
              <a:rPr lang="en-US" dirty="0" smtClean="0"/>
              <a:t>Respected</a:t>
            </a:r>
          </a:p>
          <a:p>
            <a:r>
              <a:rPr lang="en-US" dirty="0" smtClean="0"/>
              <a:t>Holistic</a:t>
            </a:r>
          </a:p>
          <a:p>
            <a:r>
              <a:rPr lang="en-US" dirty="0" smtClean="0"/>
              <a:t>Collaborative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Consistent</a:t>
            </a:r>
          </a:p>
          <a:p>
            <a:r>
              <a:rPr lang="en-US" dirty="0" smtClean="0"/>
              <a:t>Ethical</a:t>
            </a:r>
          </a:p>
          <a:p>
            <a:r>
              <a:rPr lang="en-US" dirty="0" smtClean="0"/>
              <a:t>Integrity</a:t>
            </a:r>
          </a:p>
          <a:p>
            <a:r>
              <a:rPr lang="en-US" dirty="0" smtClean="0"/>
              <a:t>Patience</a:t>
            </a:r>
          </a:p>
          <a:p>
            <a:r>
              <a:rPr lang="en-US" dirty="0" smtClean="0"/>
              <a:t>Effective</a:t>
            </a:r>
          </a:p>
          <a:p>
            <a:r>
              <a:rPr lang="en-US" dirty="0" smtClean="0"/>
              <a:t>Welcoming</a:t>
            </a:r>
          </a:p>
          <a:p>
            <a:r>
              <a:rPr lang="en-US" dirty="0" smtClean="0"/>
              <a:t>Transparent</a:t>
            </a:r>
          </a:p>
          <a:p>
            <a:r>
              <a:rPr lang="en-US" dirty="0" smtClean="0"/>
              <a:t>Transforming</a:t>
            </a:r>
          </a:p>
          <a:p>
            <a:r>
              <a:rPr lang="en-US" dirty="0" smtClean="0"/>
              <a:t>Productive</a:t>
            </a:r>
          </a:p>
          <a:p>
            <a:r>
              <a:rPr lang="en-US" dirty="0" smtClean="0"/>
              <a:t>Dedicated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98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Community We </a:t>
            </a:r>
            <a:r>
              <a:rPr lang="en-US" dirty="0"/>
              <a:t>W</a:t>
            </a:r>
            <a:r>
              <a:rPr lang="en-US" dirty="0" smtClean="0"/>
              <a:t>ant </a:t>
            </a:r>
            <a:br>
              <a:rPr lang="en-US" dirty="0" smtClean="0"/>
            </a:br>
            <a:r>
              <a:rPr lang="en-US" dirty="0" smtClean="0"/>
              <a:t>to Become </a:t>
            </a:r>
            <a:r>
              <a:rPr lang="en-US" sz="1200" dirty="0">
                <a:solidFill>
                  <a:srgbClr val="FF0000"/>
                </a:solidFill>
              </a:rPr>
              <a:t>H</a:t>
            </a:r>
            <a:endParaRPr lang="en-US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Inspiring</a:t>
            </a:r>
          </a:p>
          <a:p>
            <a:r>
              <a:rPr lang="en-US" dirty="0" smtClean="0"/>
              <a:t>Successful</a:t>
            </a:r>
          </a:p>
          <a:p>
            <a:r>
              <a:rPr lang="en-US" dirty="0" smtClean="0"/>
              <a:t>Solution oriented</a:t>
            </a:r>
          </a:p>
          <a:p>
            <a:r>
              <a:rPr lang="en-US" dirty="0" smtClean="0"/>
              <a:t>Empathetic</a:t>
            </a:r>
          </a:p>
          <a:p>
            <a:r>
              <a:rPr lang="en-US" dirty="0" smtClean="0"/>
              <a:t>Empowering</a:t>
            </a:r>
          </a:p>
          <a:p>
            <a:r>
              <a:rPr lang="en-US" dirty="0" smtClean="0"/>
              <a:t>Stress free</a:t>
            </a:r>
          </a:p>
          <a:p>
            <a:r>
              <a:rPr lang="en-US" dirty="0"/>
              <a:t>C</a:t>
            </a:r>
            <a:r>
              <a:rPr lang="en-US" dirty="0" smtClean="0"/>
              <a:t>ommunication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533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20380</TotalTime>
  <Words>3380</Words>
  <Application>Microsoft Office PowerPoint</Application>
  <PresentationFormat>On-screen Show (4:3)</PresentationFormat>
  <Paragraphs>514</Paragraphs>
  <Slides>78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91" baseType="lpstr">
      <vt:lpstr>ＭＳ Ｐゴシック</vt:lpstr>
      <vt:lpstr>ＭＳ Ｐゴシック</vt:lpstr>
      <vt:lpstr>Arial</vt:lpstr>
      <vt:lpstr>Calibri</vt:lpstr>
      <vt:lpstr>Century Gothic</vt:lpstr>
      <vt:lpstr>Copperplate Gothic Light</vt:lpstr>
      <vt:lpstr>Helvetica Condensed</vt:lpstr>
      <vt:lpstr>Microsoft Sans Serif</vt:lpstr>
      <vt:lpstr>Palatino Linotype</vt:lpstr>
      <vt:lpstr>Segoe UI</vt:lpstr>
      <vt:lpstr>Times New Roman</vt:lpstr>
      <vt:lpstr>Trebuchet MS</vt:lpstr>
      <vt:lpstr>Office Theme</vt:lpstr>
      <vt:lpstr>AGENDA                          H</vt:lpstr>
      <vt:lpstr>  check - in</vt:lpstr>
      <vt:lpstr>Session Four Goals and Objectives</vt:lpstr>
      <vt:lpstr>feedback</vt:lpstr>
      <vt:lpstr>PowerPoint Presentation</vt:lpstr>
      <vt:lpstr>PowerPoint Presentation</vt:lpstr>
      <vt:lpstr>PowerPoint Presentation</vt:lpstr>
      <vt:lpstr>The Community we want to Become  H</vt:lpstr>
      <vt:lpstr>The Community We Want  to Become H</vt:lpstr>
      <vt:lpstr>Community Norms  H </vt:lpstr>
      <vt:lpstr>HOMEWORK Assignment due January 18th , 2019 </vt:lpstr>
      <vt:lpstr>Start Inside Yourself First</vt:lpstr>
      <vt:lpstr>authentic leadership</vt:lpstr>
      <vt:lpstr>authentic leadership</vt:lpstr>
      <vt:lpstr>authentic leadership</vt:lpstr>
      <vt:lpstr>authentic leadership</vt:lpstr>
      <vt:lpstr>authentic leadership</vt:lpstr>
      <vt:lpstr>authentic leadership </vt:lpstr>
      <vt:lpstr>  we balance creative &amp; reactive work approaches  </vt:lpstr>
      <vt:lpstr>Reactive </vt:lpstr>
      <vt:lpstr>What Reactive responses, if over done, disable teams?</vt:lpstr>
      <vt:lpstr>Exploring the impact on our work: of the stories we tell ourselves</vt:lpstr>
      <vt:lpstr>  People and Task  </vt:lpstr>
      <vt:lpstr>PowerPoint Presentation</vt:lpstr>
      <vt:lpstr>So what is “building your teams”?</vt:lpstr>
      <vt:lpstr>What are workplace reactive tendencies? </vt:lpstr>
      <vt:lpstr>what do you tell yourself when your reactive side is triggered?</vt:lpstr>
      <vt:lpstr>What are workplace creative tendencies ?</vt:lpstr>
      <vt:lpstr>what do you tell yourself when your creative side is at work?</vt:lpstr>
      <vt:lpstr>How do you Change Your Stories/Beliefs/Assumptions? </vt:lpstr>
      <vt:lpstr> Conversations</vt:lpstr>
      <vt:lpstr>communication is situational. understanding is psychological</vt:lpstr>
      <vt:lpstr>what is impacted by communication?</vt:lpstr>
      <vt:lpstr>A Formula for Authentic Conversations</vt:lpstr>
      <vt:lpstr>Sit in your site groups</vt:lpstr>
      <vt:lpstr>What happens when you are having conversations within the team or other teams?</vt:lpstr>
      <vt:lpstr> Having Courageous Conversations is a Both And Proposition  </vt:lpstr>
      <vt:lpstr>think of a conversation you want  to do-over</vt:lpstr>
      <vt:lpstr> begin to practice with someone                      h</vt:lpstr>
      <vt:lpstr>Unit Meeting and Work Agreements</vt:lpstr>
      <vt:lpstr>a series of communication possibilities await us at each conversation</vt:lpstr>
      <vt:lpstr>no longer misunderstand  understood</vt:lpstr>
      <vt:lpstr>no longer misunderstand  understood</vt:lpstr>
      <vt:lpstr>no longer misunderstood  understand</vt:lpstr>
      <vt:lpstr>no longer misunderstood  understand</vt:lpstr>
      <vt:lpstr>no longer misunderstand  understood</vt:lpstr>
      <vt:lpstr>no longer misunderstood  understand</vt:lpstr>
      <vt:lpstr>DOES DISCOMFORT STOP US?</vt:lpstr>
      <vt:lpstr>What if you could turn difficult situations into conversation breakthroughs?</vt:lpstr>
      <vt:lpstr>WHAT DID YOU NOTICE?</vt:lpstr>
      <vt:lpstr>What happens when we  are successful at communicating something really important AND DIFFICULT?</vt:lpstr>
      <vt:lpstr>If you are not ready to start THE CONVERSATION in your head…YOU MAY MISS THE BENEFITS OF TEMPORARY DISCOMFORT</vt:lpstr>
      <vt:lpstr>PowerPoint Presentation</vt:lpstr>
      <vt:lpstr>SUMMARY</vt:lpstr>
      <vt:lpstr>What do you see when you face a complexity as a team?</vt:lpstr>
      <vt:lpstr>Two Faces</vt:lpstr>
      <vt:lpstr>PowerPoint Presentation</vt:lpstr>
      <vt:lpstr>older woman</vt:lpstr>
      <vt:lpstr>half face </vt:lpstr>
      <vt:lpstr>You are facing polarities. Are you still treating them as problems?</vt:lpstr>
      <vt:lpstr>Sparks of Light</vt:lpstr>
      <vt:lpstr>Problem vs. Polarity</vt:lpstr>
      <vt:lpstr>Problem or Polarity? – Four Lenses</vt:lpstr>
      <vt:lpstr>PowerPoint Presentation</vt:lpstr>
      <vt:lpstr>PowerPoint Presentation</vt:lpstr>
      <vt:lpstr>PowerPoint Presentation</vt:lpstr>
      <vt:lpstr>PowerPoint Presentation</vt:lpstr>
      <vt:lpstr>INTEGRATIVE PERSPECTIVE </vt:lpstr>
      <vt:lpstr>Integrative Perspective</vt:lpstr>
      <vt:lpstr>PowerPoint Presentation</vt:lpstr>
      <vt:lpstr>PowerPoint Presentation</vt:lpstr>
      <vt:lpstr>“I” Thinking </vt:lpstr>
      <vt:lpstr>“We” Thinking</vt:lpstr>
      <vt:lpstr>PowerPoint Presentation</vt:lpstr>
      <vt:lpstr>Now think about “it” and “its”</vt:lpstr>
      <vt:lpstr>What is this Retention Project’s Story  Going to Be ?</vt:lpstr>
      <vt:lpstr>Integral Leadership Perspective</vt:lpstr>
      <vt:lpstr>How do we check out our Teams’ Integral Thinking 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                         H</dc:title>
  <dc:creator>SRB</dc:creator>
  <cp:lastModifiedBy>SRB</cp:lastModifiedBy>
  <cp:revision>103</cp:revision>
  <cp:lastPrinted>2019-01-03T21:05:26Z</cp:lastPrinted>
  <dcterms:modified xsi:type="dcterms:W3CDTF">2019-01-21T21:36:13Z</dcterms:modified>
</cp:coreProperties>
</file>